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9144000" cy="5143500"/>
  <p:defaultTextStyle>
    <a:defPPr>
      <a:defRPr lang="ru-RU"/>
    </a:defPPr>
    <a:lvl1pPr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1pPr>
    <a:lvl2pPr marL="342857" indent="114286"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2pPr>
    <a:lvl3pPr marL="685714" indent="228571"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3pPr>
    <a:lvl4pPr marL="1028572" indent="342857"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4pPr>
    <a:lvl5pPr marL="1371429" indent="457143"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5pPr>
    <a:lvl6pPr marL="2285714" algn="l" defTabSz="914287">
      <a:defRPr sz="1400">
        <a:solidFill>
          <a:schemeClr val="tx1"/>
        </a:solidFill>
        <a:latin typeface="Calibri"/>
        <a:ea typeface="+mn-ea"/>
        <a:cs typeface="Arial"/>
      </a:defRPr>
    </a:lvl6pPr>
    <a:lvl7pPr marL="2742857" algn="l" defTabSz="914287">
      <a:defRPr sz="1400">
        <a:solidFill>
          <a:schemeClr val="tx1"/>
        </a:solidFill>
        <a:latin typeface="Calibri"/>
        <a:ea typeface="+mn-ea"/>
        <a:cs typeface="Arial"/>
      </a:defRPr>
    </a:lvl7pPr>
    <a:lvl8pPr marL="3199999" algn="l" defTabSz="914287">
      <a:defRPr sz="1400">
        <a:solidFill>
          <a:schemeClr val="tx1"/>
        </a:solidFill>
        <a:latin typeface="Calibri"/>
        <a:ea typeface="+mn-ea"/>
        <a:cs typeface="Arial"/>
      </a:defRPr>
    </a:lvl8pPr>
    <a:lvl9pPr marL="3657143" algn="l" defTabSz="914287">
      <a:defRPr sz="1400">
        <a:solidFill>
          <a:schemeClr val="tx1"/>
        </a:solidFill>
        <a:latin typeface="Calibri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noFill/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60000"/>
            </a:schemeClr>
          </a:solidFill>
        </a:fill>
      </a:tcStyle>
    </a:wholeTbl>
    <a:band1H>
      <a:tcStyle>
        <a:tcBdr/>
        <a:fill>
          <a:solidFill>
            <a:schemeClr val="accent2">
              <a:tint val="8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80000"/>
            </a:schemeClr>
          </a:solidFill>
        </a:fill>
      </a:tcStyle>
    </a:band1V>
    <a:band2V>
      <a:tcStyle>
        <a:tcBdr/>
        <a:fill>
          <a:solidFill>
            <a:schemeClr val="accent2">
              <a:tint val="8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127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48" d="100"/>
          <a:sy n="148" d="100"/>
        </p:scale>
        <p:origin x="432" y="114"/>
      </p:cViewPr>
      <p:guideLst>
        <p:guide pos="162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4" indent="0" algn="ctr">
              <a:buNone/>
              <a:defRPr sz="1400"/>
            </a:lvl3pPr>
            <a:lvl4pPr marL="1028572" indent="0" algn="ctr">
              <a:buNone/>
              <a:defRPr sz="1200"/>
            </a:lvl4pPr>
            <a:lvl5pPr marL="1371429" indent="0" algn="ctr">
              <a:buNone/>
              <a:defRPr sz="1200"/>
            </a:lvl5pPr>
            <a:lvl6pPr marL="1714285" indent="0" algn="ctr">
              <a:buNone/>
              <a:defRPr sz="1200"/>
            </a:lvl6pPr>
            <a:lvl7pPr marL="2057142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AA9650F-3663-4712-BE22-76AF2F13B02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88A38F3-E18E-4FD4-90BC-130DA76535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F5F8CD0-4779-444E-8173-E1DF0094CCF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483EF6-C7CD-4370-81DC-99F18B22276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43676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28652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14FD617-6C6B-4212-BD05-A555258ABB3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8DD7B9B-747E-4EB4-A086-69ECB931EEC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 раздел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1" y="195487"/>
            <a:ext cx="8568952" cy="8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01617" y="4926988"/>
            <a:ext cx="230187" cy="1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fld id="{E18AD7E3-A8CC-448C-A9C8-6A880DDB9412}" type="slidenum">
              <a:rPr lang="en-US" sz="1000" i="0">
                <a:solidFill>
                  <a:prstClr val="black"/>
                </a:solidFill>
                <a:latin typeface="Verdana"/>
                <a:cs typeface="Arial"/>
              </a:rPr>
              <a:t/>
            </a:fld>
            <a:endParaRPr lang="en-US" sz="1000" i="0">
              <a:solidFill>
                <a:prstClr val="black"/>
              </a:solidFill>
              <a:latin typeface="Verdan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B81261F-5D27-470A-93B2-EC520368F41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81B670C-DD24-435F-B925-9CB8A03D2E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4C6D285-897A-4338-AFE5-4B86133593B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A86A451-5080-4728-89E4-A4BA99DC1DF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29151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8B6D9E6-0877-4DAF-AA85-E7274D89013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2B4B914-5A7D-4776-B704-A8F73BA6AC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400" b="1"/>
            </a:lvl3pPr>
            <a:lvl4pPr marL="1028572" indent="0">
              <a:buNone/>
              <a:defRPr sz="1200" b="1"/>
            </a:lvl4pPr>
            <a:lvl5pPr marL="1371429" indent="0">
              <a:buNone/>
              <a:defRPr sz="1200" b="1"/>
            </a:lvl5pPr>
            <a:lvl6pPr marL="1714285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9842" y="1878807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400" b="1"/>
            </a:lvl3pPr>
            <a:lvl4pPr marL="1028572" indent="0">
              <a:buNone/>
              <a:defRPr sz="1200" b="1"/>
            </a:lvl4pPr>
            <a:lvl5pPr marL="1371429" indent="0">
              <a:buNone/>
              <a:defRPr sz="1200" b="1"/>
            </a:lvl5pPr>
            <a:lvl6pPr marL="1714285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29151" y="1878807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188E10D-70E0-4E0F-81C3-2AA8DC642F16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96117C7-A736-4982-933C-0BBB75ECBED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47179C0-1130-446B-8520-F4BE9B07763A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867783A-E6F6-4F34-A71C-C68E53BB3A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2388F03-5F62-42CA-94D9-399E72DAF7FB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8832308-F5B6-435C-8B75-D551A6F65E0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4" indent="0">
              <a:buNone/>
              <a:defRPr sz="900"/>
            </a:lvl3pPr>
            <a:lvl4pPr marL="1028572" indent="0">
              <a:buNone/>
              <a:defRPr sz="800"/>
            </a:lvl4pPr>
            <a:lvl5pPr marL="1371429" indent="0">
              <a:buNone/>
              <a:defRPr sz="800"/>
            </a:lvl5pPr>
            <a:lvl6pPr marL="1714285" indent="0">
              <a:buNone/>
              <a:defRPr sz="800"/>
            </a:lvl6pPr>
            <a:lvl7pPr marL="2057142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869CFD2-6C26-4C58-AF99-C822D77B863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245D477-6B73-494F-AC8E-A327F401EF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4" indent="0">
              <a:buNone/>
              <a:defRPr sz="1800"/>
            </a:lvl3pPr>
            <a:lvl4pPr marL="1028572" indent="0">
              <a:buNone/>
              <a:defRPr sz="1500"/>
            </a:lvl4pPr>
            <a:lvl5pPr marL="1371429" indent="0">
              <a:buNone/>
              <a:defRPr sz="1500"/>
            </a:lvl5pPr>
            <a:lvl6pPr marL="1714285" indent="0">
              <a:buNone/>
              <a:defRPr sz="1500"/>
            </a:lvl6pPr>
            <a:lvl7pPr marL="2057142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4" indent="0">
              <a:buNone/>
              <a:defRPr sz="900"/>
            </a:lvl3pPr>
            <a:lvl4pPr marL="1028572" indent="0">
              <a:buNone/>
              <a:defRPr sz="800"/>
            </a:lvl4pPr>
            <a:lvl5pPr marL="1371429" indent="0">
              <a:buNone/>
              <a:defRPr sz="800"/>
            </a:lvl5pPr>
            <a:lvl6pPr marL="1714285" indent="0">
              <a:buNone/>
              <a:defRPr sz="800"/>
            </a:lvl6pPr>
            <a:lvl7pPr marL="2057142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2FADF9A-A79A-450A-B6D0-8E935486DFD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DD85223-8F9E-4FBA-8208-5D09921C715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4">
            <a:alphaModFix amt="13000"/>
            <a:lum/>
          </a:blip>
          <a:srcRect l="0" t="-6467" r="0" b="43781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4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73" tIns="34286" rIns="68573" bIns="34286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8427"/>
            <a:ext cx="7886700" cy="32639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5"/>
            <a:ext cx="20574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C83B7-0E38-440E-BA15-F1DA18BD3BD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EFBCD-A740-4A81-99E3-A7E28580738C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2pPr>
      <a:lvl3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3pPr>
      <a:lvl4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4pPr>
      <a:lvl5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5pPr>
      <a:lvl6pPr marL="457143"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6pPr>
      <a:lvl7pPr marL="914287"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7pPr>
      <a:lvl8pPr marL="1371429"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8pPr>
      <a:lvl9pPr marL="1828571"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29" indent="-171429" algn="l" defTabSz="685714">
        <a:lnSpc>
          <a:spcPct val="90000"/>
        </a:lnSpc>
        <a:spcBef>
          <a:spcPts val="750"/>
        </a:spcBef>
        <a:spcAft>
          <a:spcPts val="0"/>
        </a:spcAft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286" indent="-171429" algn="l" defTabSz="685714">
        <a:lnSpc>
          <a:spcPct val="90000"/>
        </a:lnSpc>
        <a:spcBef>
          <a:spcPts val="375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57142" indent="-171429" algn="l" defTabSz="685714">
        <a:lnSpc>
          <a:spcPct val="90000"/>
        </a:lnSpc>
        <a:spcBef>
          <a:spcPts val="375"/>
        </a:spcBef>
        <a:spcAft>
          <a:spcPts val="0"/>
        </a:spcAft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29" algn="l" defTabSz="685714">
        <a:lnSpc>
          <a:spcPct val="90000"/>
        </a:lnSpc>
        <a:spcBef>
          <a:spcPts val="375"/>
        </a:spcBef>
        <a:spcAft>
          <a:spcPts val="0"/>
        </a:spcAft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542858" indent="-171429" algn="l" defTabSz="685714">
        <a:lnSpc>
          <a:spcPct val="90000"/>
        </a:lnSpc>
        <a:spcBef>
          <a:spcPts val="375"/>
        </a:spcBef>
        <a:spcAft>
          <a:spcPts val="0"/>
        </a:spcAft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885714" indent="-171429" algn="l" defTabSz="685714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228572" indent="-171429" algn="l" defTabSz="685714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71428" indent="-171429" algn="l" defTabSz="685714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14285" indent="-171429" algn="l" defTabSz="685714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5714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28572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371429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714285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142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657351" y="1597820"/>
            <a:ext cx="5829300" cy="1102519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171701" y="2914650"/>
            <a:ext cx="4800600" cy="13144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0" t="23332" r="0" b="10003"/>
          <a:stretch/>
        </p:blipFill>
        <p:spPr bwMode="auto">
          <a:xfrm>
            <a:off x="-197892" y="43216"/>
            <a:ext cx="9144000" cy="520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 bwMode="auto">
          <a:xfrm>
            <a:off x="463460" y="1151761"/>
            <a:ext cx="8505322" cy="1920589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Доклад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endParaRPr lang="ru-RU" sz="240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Контрольной (надзорной) деятельности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МТУ по ПФО в области железнодорожного транспорта</a:t>
            </a:r>
            <a:endParaRPr lang="ru-RU" sz="240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за 8 месяцев 2025 года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4250624" y="4783636"/>
            <a:ext cx="1677425" cy="30514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сентябрь 20</a:t>
            </a: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5 </a:t>
            </a: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lang="ru-RU" sz="110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/>
          </a:p>
        </p:txBody>
      </p:sp>
      <p:sp>
        <p:nvSpPr>
          <p:cNvPr id="15" name="Текст 2"/>
          <p:cNvSpPr txBox="1"/>
          <p:nvPr/>
        </p:nvSpPr>
        <p:spPr bwMode="auto">
          <a:xfrm>
            <a:off x="3732834" y="3469187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 b="1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endParaRPr lang="ru-RU" sz="2000" b="1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rcRect l="8052" t="0" r="0" b="0"/>
          <a:stretch/>
        </p:blipFill>
        <p:spPr bwMode="auto">
          <a:xfrm>
            <a:off x="0" y="-1964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pic>
        <p:nvPicPr>
          <p:cNvPr id="20" name="Picture 3" descr="Герб ФС"/>
          <p:cNvPicPr>
            <a:picLocks noChangeAspect="1" noChangeArrowheads="1"/>
          </p:cNvPicPr>
          <p:nvPr/>
        </p:nvPicPr>
        <p:blipFill>
          <a:blip r:embed="rId4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2"/>
            <a:ext cx="9175617" cy="6839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31617" y="683997"/>
            <a:ext cx="9127858" cy="265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4. Выдача свидетельств машинистам на право управления подвижным 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составом</a:t>
            </a:r>
            <a:endParaRPr b="1" u="none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/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>
                <a:latin typeface="Times New Roman"/>
              </a:rPr>
              <a:t>В соответствии с приказом Минтранса России от 22.08.2019 № 273 «Об утверждении порядка выдачи свидетельства, подтверждающего право на управление курсирующи</a:t>
            </a:r>
            <a:r>
              <a:rPr sz="1400">
                <a:latin typeface="Times New Roman"/>
              </a:rPr>
              <a:t>ми по железнодорожным путям локомотивом, мотор-вагонным подвижным составом и (или) специальным самоходным подвижным составом, приостановления действия и аннулирования указанного свидетельства, а также требований к его оформлению и Формы свидетельства» МТУ </a:t>
            </a:r>
            <a:r>
              <a:rPr sz="1400">
                <a:latin typeface="Times New Roman"/>
              </a:rPr>
              <a:t>Ространснадзора </a:t>
            </a:r>
            <a:r>
              <a:rPr sz="1400">
                <a:latin typeface="Times New Roman"/>
              </a:rPr>
              <a:t>по ПФО организована периодическая проверка теоретических знаний </a:t>
            </a:r>
            <a:r>
              <a:rPr sz="1400">
                <a:latin typeface="Times New Roman"/>
              </a:rPr>
              <a:t>в картридже ВСМ </a:t>
            </a:r>
            <a:r>
              <a:rPr sz="1400">
                <a:latin typeface="Times New Roman"/>
              </a:rPr>
              <a:t>и</a:t>
            </a:r>
            <a:r>
              <a:rPr sz="1400">
                <a:latin typeface="Times New Roman"/>
              </a:rPr>
              <a:t> выдача свидетельств на право управления железнодорожным подвижным составом.</a:t>
            </a:r>
            <a:endParaRPr sz="1400">
              <a:latin typeface="Times New Roman"/>
            </a:endParaRPr>
          </a:p>
          <a:p>
            <a:pPr indent="450850" algn="just">
              <a:defRPr/>
            </a:pPr>
            <a:r>
              <a:rPr sz="1400">
                <a:latin typeface="Times New Roman"/>
              </a:rPr>
              <a:t>За 8 месяцев 2025 года </a:t>
            </a:r>
            <a:r>
              <a:rPr sz="1400">
                <a:latin typeface="Times New Roman"/>
              </a:rPr>
              <a:t>назначено 49</a:t>
            </a:r>
            <a:r>
              <a:rPr sz="1400" i="0" u="none">
                <a:latin typeface="Times New Roman"/>
              </a:rPr>
              <a:t> </a:t>
            </a:r>
            <a:r>
              <a:rPr sz="1400" i="0" u="none">
                <a:latin typeface="Times New Roman"/>
              </a:rPr>
              <a:t>комиссий</a:t>
            </a:r>
            <a:r>
              <a:rPr sz="1400" i="0" u="none">
                <a:latin typeface="Times New Roman"/>
              </a:rPr>
              <a:t> </a:t>
            </a:r>
            <a:r>
              <a:rPr sz="1400">
                <a:latin typeface="Times New Roman"/>
              </a:rPr>
              <a:t>для проверки знаний, количество претендентов </a:t>
            </a:r>
            <a:r>
              <a:rPr sz="1400">
                <a:latin typeface="Times New Roman"/>
              </a:rPr>
              <a:t>(подано заявлений) </a:t>
            </a:r>
            <a:r>
              <a:rPr sz="1400">
                <a:latin typeface="Times New Roman"/>
              </a:rPr>
              <a:t>– 756</a:t>
            </a:r>
            <a:r>
              <a:rPr sz="1400">
                <a:latin typeface="Times New Roman"/>
              </a:rPr>
              <a:t> человек (</a:t>
            </a:r>
            <a:r>
              <a:rPr sz="1400">
                <a:latin typeface="Times New Roman"/>
              </a:rPr>
              <a:t>в </a:t>
            </a:r>
            <a:r>
              <a:rPr sz="1400">
                <a:latin typeface="Times New Roman"/>
              </a:rPr>
              <a:t>т.ч</a:t>
            </a:r>
            <a:r>
              <a:rPr sz="1400">
                <a:latin typeface="Times New Roman"/>
              </a:rPr>
              <a:t>. 695 через ЕПГУ, 61 </a:t>
            </a:r>
            <a:r>
              <a:rPr sz="1400">
                <a:latin typeface="Times New Roman"/>
              </a:rPr>
              <a:t>непосредственно в </a:t>
            </a:r>
            <a:r>
              <a:rPr sz="1400">
                <a:latin typeface="Times New Roman"/>
              </a:rPr>
              <a:t>Ространснадзор</a:t>
            </a:r>
            <a:r>
              <a:rPr sz="1400">
                <a:latin typeface="Times New Roman"/>
              </a:rPr>
              <a:t>).</a:t>
            </a:r>
            <a:r>
              <a:rPr sz="1400">
                <a:latin typeface="Times New Roman"/>
              </a:rPr>
              <a:t> Выдано 640 свидетельств, 116 кандидатам отказано в выдаче свидетельств по причине: не сдал экзамен, не явился на экзамен, не представлен пакет соответствующих документов</a:t>
            </a:r>
            <a:endParaRPr lang="ru-RU" sz="1300" b="1">
              <a:latin typeface="Times New Roman"/>
              <a:cs typeface="Times New Roman"/>
            </a:endParaRPr>
          </a:p>
        </p:txBody>
      </p:sp>
      <p:pic>
        <p:nvPicPr>
          <p:cNvPr id="1207174880" name="Рисунок 2"/>
          <p:cNvPicPr>
            <a:picLocks noChangeAspect="1" noChangeArrowheads="1"/>
          </p:cNvPicPr>
          <p:nvPr/>
        </p:nvPicPr>
        <p:blipFill>
          <a:blip r:embed="rId4"/>
          <a:srcRect l="0" t="0" r="19619" b="0"/>
          <a:stretch/>
        </p:blipFill>
        <p:spPr bwMode="auto">
          <a:xfrm>
            <a:off x="275185" y="3396225"/>
            <a:ext cx="2439660" cy="15221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433095" name="Рисунок 10"/>
          <p:cNvPicPr>
            <a:picLocks noChangeAspect="1" noChangeArrowheads="1"/>
          </p:cNvPicPr>
          <p:nvPr/>
        </p:nvPicPr>
        <p:blipFill>
          <a:blip r:embed="rId5"/>
          <a:srcRect l="0" t="0" r="0" b="25769"/>
          <a:stretch/>
        </p:blipFill>
        <p:spPr bwMode="auto">
          <a:xfrm flipH="0" flipV="0">
            <a:off x="3411541" y="3396225"/>
            <a:ext cx="2352536" cy="15221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25828177" name=""/>
          <p:cNvSpPr txBox="1"/>
          <p:nvPr/>
        </p:nvSpPr>
        <p:spPr bwMode="auto">
          <a:xfrm flipH="0" flipV="0">
            <a:off x="8757922" y="4776404"/>
            <a:ext cx="296454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9</a:t>
            </a:r>
            <a:endParaRPr/>
          </a:p>
        </p:txBody>
      </p:sp>
      <p:pic>
        <p:nvPicPr>
          <p:cNvPr id="68256837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6278868" y="3396223"/>
            <a:ext cx="2319561" cy="1532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7354" y="718614"/>
            <a:ext cx="9123939" cy="189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5"/>
              <a:defRPr/>
            </a:pP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Расследование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транспортных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происшествий</a:t>
            </a:r>
            <a:endParaRPr i="0" u="none"/>
          </a:p>
          <a:p>
            <a:pPr indent="449579" algn="just">
              <a:lnSpc>
                <a:spcPct val="100000"/>
              </a:lnSpc>
              <a:defRPr/>
            </a:pPr>
            <a:r>
              <a:rPr sz="1300" b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</a:rPr>
              <a:t>Допущено 22 схода железнодорожного подвижного соста</a:t>
            </a:r>
            <a:r>
              <a:rPr sz="1300" b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</a:rPr>
              <a:t>ва (2024-32), 2</a:t>
            </a:r>
            <a:r>
              <a:rPr sz="1300" b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</a:rPr>
              <a:t> столкновения железнодорожного подвижного состава с другим железнодорожным подвижным составом (2024-0), 147 иных событий, связанных с нарушением правил безопасности движения и эксплуатации железнодорожного транспорта (2024-174). Управлением проведено 17 ра</a:t>
            </a:r>
            <a:r>
              <a:rPr sz="1300" b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</a:rPr>
              <a:t>сследований событий, связанных с нарушением правил безопасности движения (2024-27), из них: </a:t>
            </a:r>
            <a:endParaRPr sz="1300" b="0">
              <a:solidFill>
                <a:schemeClr val="tx1"/>
              </a:solidFill>
              <a:highlight>
                <a:srgbClr val="FFFFFF"/>
              </a:highlight>
              <a:latin typeface="Times New Roman"/>
            </a:endParaRPr>
          </a:p>
          <a:p>
            <a:pPr marL="228806" marR="0" indent="-228806" algn="just">
              <a:lnSpc>
                <a:spcPct val="100000"/>
              </a:lnSpc>
              <a:buFont typeface="Arial"/>
              <a:buChar char="•"/>
              <a:defRPr/>
            </a:pPr>
            <a:r>
              <a:rPr sz="1300" b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</a:rPr>
              <a:t>15 расследований по пункту 7 Положения – наличие особого мнения одного из членов комиссии (2024-20), </a:t>
            </a:r>
            <a:endParaRPr sz="1300" b="0">
              <a:solidFill>
                <a:schemeClr val="tx1"/>
              </a:solidFill>
              <a:highlight>
                <a:srgbClr val="FFFFFF"/>
              </a:highlight>
              <a:latin typeface="Times New Roman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300" b="0" i="1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300" b="0" i="1" u="sng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в 6 случаях с выводами субъекта не согласились</a:t>
            </a:r>
            <a:r>
              <a:rPr lang="ru-RU" sz="1300" b="0" i="1" u="sng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(2024-6)</a:t>
            </a:r>
            <a:r>
              <a:rPr lang="ru-RU" sz="1300" b="0" i="1" u="sng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)</a:t>
            </a:r>
            <a:endParaRPr sz="1300" b="0" i="1" u="sng">
              <a:solidFill>
                <a:schemeClr val="tx1"/>
              </a:solidFill>
              <a:highlight>
                <a:srgbClr val="FFFFFF"/>
              </a:highlight>
              <a:latin typeface="Times New Roman"/>
            </a:endParaRPr>
          </a:p>
          <a:p>
            <a:pPr marL="228806" marR="0" indent="-228806" algn="just">
              <a:lnSpc>
                <a:spcPct val="100000"/>
              </a:lnSpc>
              <a:buFont typeface="Arial"/>
              <a:buChar char="•"/>
              <a:defRPr/>
            </a:pPr>
            <a:r>
              <a:rPr sz="1300" b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</a:rPr>
              <a:t>2 случая столкновения железнодорожного подвижн</a:t>
            </a:r>
            <a:r>
              <a:rPr sz="1300" b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</a:rPr>
              <a:t>ого состава с транспортным средством на железнодорожном переезде, в результате которых погибли пассажиры транспортного средства (2024-7). </a:t>
            </a:r>
            <a:endParaRPr sz="1300" b="0">
              <a:solidFill>
                <a:schemeClr val="tx1"/>
              </a:solidFill>
              <a:highlight>
                <a:srgbClr val="FFFFFF"/>
              </a:highlight>
              <a:latin typeface="Times New Roman"/>
            </a:endParaRPr>
          </a:p>
        </p:txBody>
      </p:sp>
      <p:graphicFrame>
        <p:nvGraphicFramePr>
          <p:cNvPr id="1937969696" name="Таблица 5"/>
          <p:cNvGraphicFramePr>
            <a:graphicFrameLocks xmlns:a="http://schemas.openxmlformats.org/drawingml/2006/main"/>
          </p:cNvGraphicFramePr>
          <p:nvPr/>
        </p:nvGraphicFramePr>
        <p:xfrm>
          <a:off x="106881" y="2608732"/>
          <a:ext cx="6469873" cy="208533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530000"/>
                <a:gridCol w="1052869"/>
                <a:gridCol w="1287130"/>
                <a:gridCol w="1295739"/>
                <a:gridCol w="1291434"/>
              </a:tblGrid>
              <a:tr h="295220">
                <a:tc>
                  <a:txBody>
                    <a:bodyPr/>
                    <a:p>
                      <a:pPr>
                        <a:defRPr/>
                      </a:pPr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2024</a:t>
                      </a:r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Times New Roman"/>
                          <a:cs typeface="Times New Roman"/>
                        </a:rPr>
                        <a:t>2025</a:t>
                      </a:r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32202">
                <a:tc>
                  <a:txBody>
                    <a:bodyPr/>
                    <a:p>
                      <a:pPr>
                        <a:defRPr/>
                      </a:pPr>
                      <a:endParaRPr lang="ru-RU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1">
                          <a:latin typeface="Times New Roman"/>
                          <a:cs typeface="Times New Roman"/>
                        </a:rPr>
                        <a:t>Путь общего пользования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1">
                          <a:latin typeface="Times New Roman"/>
                          <a:cs typeface="Times New Roman"/>
                        </a:rPr>
                        <a:t>Путь необщего пользования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Путь общего пользования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1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Путь необщего пользования</a:t>
                      </a:r>
                      <a:endParaRPr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9522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100" b="1">
                          <a:latin typeface="Times New Roman"/>
                          <a:cs typeface="Times New Roman"/>
                        </a:rPr>
                        <a:t>Крушение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9522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100" b="1">
                          <a:latin typeface="Times New Roman"/>
                          <a:cs typeface="Times New Roman"/>
                        </a:rPr>
                        <a:t>Авария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9522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100" b="1">
                          <a:latin typeface="Times New Roman"/>
                          <a:cs typeface="Times New Roman"/>
                        </a:rPr>
                        <a:t>Сход, столкновение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16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16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8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14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085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100" b="1">
                          <a:latin typeface="Times New Roman"/>
                          <a:cs typeface="Times New Roman"/>
                        </a:rPr>
                        <a:t>ДТП</a:t>
                      </a:r>
                      <a:r>
                        <a:rPr lang="ru-RU" sz="1100" b="1">
                          <a:latin typeface="Times New Roman"/>
                          <a:cs typeface="Times New Roman"/>
                        </a:rPr>
                        <a:t> на переезде/вне переезда</a:t>
                      </a:r>
                      <a:endParaRPr lang="ru-RU" sz="11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16/4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2/0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10/1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Times New Roman"/>
                          <a:cs typeface="Times New Roman"/>
                        </a:rPr>
                        <a:t>3/0</a:t>
                      </a:r>
                      <a:endParaRPr lang="ru-RU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40770093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4346426" name=""/>
          <p:cNvSpPr/>
          <p:nvPr/>
        </p:nvSpPr>
        <p:spPr bwMode="auto">
          <a:xfrm flipH="0" flipV="0">
            <a:off x="6731812" y="2651124"/>
            <a:ext cx="2230400" cy="1432919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028473" name=""/>
          <p:cNvSpPr txBox="1"/>
          <p:nvPr/>
        </p:nvSpPr>
        <p:spPr bwMode="auto">
          <a:xfrm flipH="0" flipV="0">
            <a:off x="6684187" y="2651124"/>
            <a:ext cx="2282345" cy="14329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indent="449579" algn="ctr">
              <a:lnSpc>
                <a:spcPct val="100000"/>
              </a:lnSpc>
              <a:defRPr/>
            </a:pPr>
            <a:r>
              <a:rPr sz="1100" b="1" i="1">
                <a:solidFill>
                  <a:schemeClr val="tx1"/>
                </a:solidFill>
                <a:latin typeface="Times New Roman"/>
              </a:rPr>
              <a:t>Наблюдается снижение количества сходов </a:t>
            </a:r>
            <a:r>
              <a:rPr sz="1100" b="1" i="1">
                <a:solidFill>
                  <a:schemeClr val="tx1"/>
                </a:solidFill>
                <a:latin typeface="Times New Roman"/>
              </a:rPr>
              <a:t>железно</a:t>
            </a:r>
            <a:r>
              <a:rPr sz="1100" b="1" i="1">
                <a:solidFill>
                  <a:schemeClr val="tx1"/>
                </a:solidFill>
                <a:latin typeface="Times New Roman"/>
              </a:rPr>
              <a:t>дорожного подвижного соста</a:t>
            </a:r>
            <a:r>
              <a:rPr sz="1100" b="1" i="1">
                <a:solidFill>
                  <a:schemeClr val="tx1"/>
                </a:solidFill>
                <a:latin typeface="Times New Roman"/>
              </a:rPr>
              <a:t>ва </a:t>
            </a:r>
            <a:r>
              <a:rPr sz="1100" b="1" i="1">
                <a:solidFill>
                  <a:schemeClr val="tx1"/>
                </a:solidFill>
                <a:latin typeface="Times New Roman"/>
              </a:rPr>
              <a:t>в соответствии с аналогичным периодом 2024 года. </a:t>
            </a:r>
            <a:r>
              <a:rPr lang="ru-RU" sz="1100" b="1" i="1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(снижение на 38%: 20-2025, 32-2024) и ДТП (снижение на 50%: 9-2025, 18-2024) </a:t>
            </a:r>
            <a:endParaRPr sz="1100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945623985" name=""/>
          <p:cNvSpPr txBox="1"/>
          <p:nvPr/>
        </p:nvSpPr>
        <p:spPr bwMode="auto">
          <a:xfrm flipH="0" flipV="0">
            <a:off x="106881" y="4735065"/>
            <a:ext cx="8928438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 sz="1200" i="1"/>
          </a:p>
        </p:txBody>
      </p:sp>
      <p:sp>
        <p:nvSpPr>
          <p:cNvPr id="2083928067" name=""/>
          <p:cNvSpPr txBox="1"/>
          <p:nvPr/>
        </p:nvSpPr>
        <p:spPr bwMode="auto">
          <a:xfrm flipH="0" flipV="0">
            <a:off x="8580164" y="4790310"/>
            <a:ext cx="456594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684000"/>
            <a:ext cx="9102340" cy="111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6"/>
              <a:defRPr/>
            </a:pP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Аварийность 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на железнодорожных переездах общего 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пользован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ия</a:t>
            </a:r>
            <a:endParaRPr u="none"/>
          </a:p>
          <a:p>
            <a:pPr indent="450850">
              <a:defRPr/>
            </a:pPr>
            <a:r>
              <a:rPr lang="ru-RU" sz="1300" b="0">
                <a:latin typeface="Times New Roman"/>
                <a:cs typeface="Times New Roman"/>
              </a:rPr>
              <a:t>На территории Горьковской и Куйбышевской железных дорог расположено 1684 переезда, из них охраняемых – </a:t>
            </a:r>
            <a:r>
              <a:rPr lang="ru-RU" sz="1300" b="0">
                <a:latin typeface="Times New Roman"/>
                <a:cs typeface="Times New Roman"/>
              </a:rPr>
              <a:t>376, </a:t>
            </a:r>
            <a:r>
              <a:rPr lang="ru-RU" sz="1300" b="0">
                <a:latin typeface="Times New Roman"/>
                <a:cs typeface="Times New Roman"/>
              </a:rPr>
              <a:t>неохраняемых – 1315, оборудованных автоматической сигнализацией – 1060, 1 категории – 88, 2 категории – 198, </a:t>
            </a:r>
            <a:br>
              <a:rPr lang="ru-RU" sz="1300" b="0">
                <a:latin typeface="Times New Roman"/>
                <a:cs typeface="Times New Roman"/>
              </a:rPr>
            </a:br>
            <a:r>
              <a:rPr lang="ru-RU" sz="1300" b="0">
                <a:latin typeface="Times New Roman"/>
                <a:cs typeface="Times New Roman"/>
              </a:rPr>
              <a:t>3 категории – 257, 4 категории – 1141</a:t>
            </a:r>
            <a:r>
              <a:rPr lang="ru-RU" sz="1300" b="0">
                <a:latin typeface="Times New Roman"/>
                <a:cs typeface="Times New Roman"/>
              </a:rPr>
              <a:t>. На подъездных путях – </a:t>
            </a:r>
            <a:r>
              <a:rPr lang="ru-RU" sz="1300" b="0">
                <a:latin typeface="Times New Roman"/>
                <a:cs typeface="Times New Roman"/>
              </a:rPr>
              <a:t>1483.</a:t>
            </a:r>
            <a:endParaRPr sz="1300" b="0">
              <a:latin typeface="Times New Roman"/>
              <a:cs typeface="Times New Roman"/>
            </a:endParaRPr>
          </a:p>
          <a:p>
            <a:pPr>
              <a:defRPr/>
            </a:pPr>
            <a:endParaRPr lang="ru-RU" b="1">
              <a:latin typeface="Times New Roman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-12693" y="1663042"/>
          <a:ext cx="9143996" cy="15366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652025"/>
                <a:gridCol w="846583"/>
                <a:gridCol w="836145"/>
                <a:gridCol w="777468"/>
                <a:gridCol w="654808"/>
              </a:tblGrid>
              <a:tr h="253440">
                <a:tc>
                  <a:txBody>
                    <a:bodyPr/>
                    <a:p>
                      <a:pPr>
                        <a:defRPr/>
                      </a:pPr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66140">
                <a:tc>
                  <a:txBody>
                    <a:bodyPr/>
                    <a:p>
                      <a:pPr>
                        <a:defRPr/>
                      </a:pPr>
                      <a:endParaRPr lang="ru-RU"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ГЖД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КБШ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ГЖД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КБШ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534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Количество столкновений  </a:t>
                      </a:r>
                      <a:r>
                        <a:rPr lang="ru-RU" sz="1200" b="1">
                          <a:latin typeface="Times New Roman"/>
                          <a:cs typeface="Times New Roman"/>
                        </a:rPr>
                        <a:t>(16/8)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11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6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534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Количество погибших </a:t>
                      </a:r>
                      <a:r>
                        <a:rPr lang="ru-RU" sz="1200" b="1">
                          <a:latin typeface="Times New Roman"/>
                          <a:cs typeface="Times New Roman"/>
                        </a:rPr>
                        <a:t>(9/1)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7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534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</a:t>
                      </a: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острадавших </a:t>
                      </a:r>
                      <a:r>
                        <a:rPr lang="ru-RU" sz="1200" b="1">
                          <a:latin typeface="Times New Roman"/>
                          <a:cs typeface="Times New Roman"/>
                        </a:rPr>
                        <a:t>(8/1)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 flipH="0" flipV="0">
            <a:off x="43093" y="3235547"/>
            <a:ext cx="5759237" cy="137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09" algn="ctr">
              <a:spcAft>
                <a:spcPts val="0"/>
              </a:spcAft>
              <a:defRPr/>
            </a:pPr>
            <a:r>
              <a:rPr sz="1200" b="0">
                <a:latin typeface="Times New Roman"/>
              </a:rPr>
              <a:t>В период с 04.04.2025 по 30.06.2025 принято участие в комиссионных </a:t>
            </a:r>
            <a:r>
              <a:rPr sz="1200" b="0">
                <a:latin typeface="Times New Roman"/>
              </a:rPr>
              <a:t>обследованиях 1780</a:t>
            </a:r>
            <a:r>
              <a:rPr sz="1200" b="0">
                <a:latin typeface="Times New Roman"/>
              </a:rPr>
              <a:t> переезд</a:t>
            </a:r>
            <a:r>
              <a:rPr sz="1200" b="0">
                <a:latin typeface="Times New Roman"/>
              </a:rPr>
              <a:t>ов</a:t>
            </a:r>
            <a:r>
              <a:rPr sz="1200" b="0">
                <a:latin typeface="Times New Roman"/>
              </a:rPr>
              <a:t> (</a:t>
            </a:r>
            <a:r>
              <a:rPr sz="1200" b="0">
                <a:latin typeface="Times New Roman"/>
              </a:rPr>
              <a:t>581 общ и 295 необщ</a:t>
            </a:r>
            <a:r>
              <a:rPr sz="1200" b="0">
                <a:latin typeface="Times New Roman"/>
              </a:rPr>
              <a:t> на Куйбышевской железной </a:t>
            </a:r>
            <a:r>
              <a:rPr sz="1200" b="0">
                <a:latin typeface="Times New Roman"/>
              </a:rPr>
              <a:t>дороге, 801 общ и 103 необщ.</a:t>
            </a:r>
            <a:r>
              <a:rPr sz="1200" b="0">
                <a:latin typeface="Times New Roman"/>
              </a:rPr>
              <a:t> – на Горьковской). Выявлено </a:t>
            </a:r>
            <a:r>
              <a:rPr sz="1200" b="0">
                <a:latin typeface="Times New Roman"/>
              </a:rPr>
              <a:t>2894</a:t>
            </a:r>
            <a:r>
              <a:rPr sz="1200" b="0">
                <a:latin typeface="Times New Roman"/>
              </a:rPr>
              <a:t> нарушения</a:t>
            </a:r>
            <a:r>
              <a:rPr sz="1200" b="0">
                <a:latin typeface="Times New Roman"/>
              </a:rPr>
              <a:t> </a:t>
            </a:r>
            <a:r>
              <a:rPr sz="1200" b="0">
                <a:latin typeface="Times New Roman"/>
              </a:rPr>
              <a:t>(общего пользования ГЖД – </a:t>
            </a:r>
            <a:r>
              <a:rPr sz="1200" b="0">
                <a:latin typeface="Times New Roman"/>
              </a:rPr>
              <a:t>1094</a:t>
            </a:r>
            <a:r>
              <a:rPr sz="1200" b="0">
                <a:latin typeface="Times New Roman"/>
              </a:rPr>
              <a:t>, КБШ – </a:t>
            </a:r>
            <a:r>
              <a:rPr sz="1200" b="0">
                <a:latin typeface="Times New Roman"/>
              </a:rPr>
              <a:t>1217; необщего пользования </a:t>
            </a:r>
            <a:r>
              <a:rPr sz="1200" b="0">
                <a:latin typeface="Times New Roman"/>
              </a:rPr>
              <a:t>ГЖД – </a:t>
            </a:r>
            <a:r>
              <a:rPr sz="1200" b="0">
                <a:latin typeface="Times New Roman"/>
              </a:rPr>
              <a:t>179</a:t>
            </a:r>
            <a:r>
              <a:rPr sz="1200" b="0">
                <a:latin typeface="Times New Roman"/>
              </a:rPr>
              <a:t>, КБШ – 404</a:t>
            </a:r>
            <a:r>
              <a:rPr sz="1200" b="0">
                <a:latin typeface="Times New Roman"/>
              </a:rPr>
              <a:t>), объявлено 249</a:t>
            </a:r>
            <a:r>
              <a:rPr sz="1200" b="0">
                <a:latin typeface="Times New Roman"/>
              </a:rPr>
              <a:t> предостережения, </a:t>
            </a:r>
            <a:r>
              <a:rPr sz="1200" b="0">
                <a:latin typeface="Times New Roman"/>
              </a:rPr>
              <a:t>проведено </a:t>
            </a:r>
            <a:r>
              <a:rPr sz="1200" b="0">
                <a:latin typeface="Times New Roman"/>
              </a:rPr>
              <a:t>146</a:t>
            </a:r>
            <a:r>
              <a:rPr sz="1200" b="0">
                <a:latin typeface="Times New Roman"/>
              </a:rPr>
              <a:t> консультирования. </a:t>
            </a:r>
            <a:endParaRPr sz="1200" b="0">
              <a:latin typeface="Times New Roman"/>
            </a:endParaRPr>
          </a:p>
          <a:p>
            <a:pPr indent="270509" algn="just">
              <a:spcAft>
                <a:spcPts val="0"/>
              </a:spcAft>
              <a:defRPr/>
            </a:pPr>
            <a:r>
              <a:rPr sz="1200"/>
              <a:t>	</a:t>
            </a:r>
            <a:endParaRPr sz="1200">
              <a:latin typeface="Times New Roman"/>
            </a:endParaRPr>
          </a:p>
          <a:p>
            <a:pPr indent="270509" algn="just">
              <a:spcAft>
                <a:spcPts val="0"/>
              </a:spcAft>
              <a:defRPr/>
            </a:pPr>
            <a:endParaRPr sz="1200">
              <a:latin typeface="Times New Roman"/>
            </a:endParaRPr>
          </a:p>
        </p:txBody>
      </p:sp>
      <p:graphicFrame>
        <p:nvGraphicFramePr>
          <p:cNvPr id="1653244666" name=""/>
          <p:cNvGraphicFramePr>
            <a:graphicFrameLocks xmlns:a="http://schemas.openxmlformats.org/drawingml/2006/main"/>
          </p:cNvGraphicFramePr>
          <p:nvPr/>
        </p:nvGraphicFramePr>
        <p:xfrm>
          <a:off x="6039153" y="1663042"/>
          <a:ext cx="3055326" cy="339919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3042626"/>
              </a:tblGrid>
              <a:tr h="26188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Часто повторяющиеся нарушения: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02242">
                <a:tc>
                  <a:txBody>
                    <a:bodyPr/>
                    <a:p>
                      <a:pPr marL="195764" indent="-195764" algn="ctr"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ОКРАШЕНЫ НАПРАВЛЯЮЩИЕ (СИГНАЛЬНЫЕ) СТОЛБЦЫ</a:t>
                      </a:r>
                      <a:endParaRPr sz="8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7845">
                <a:tc>
                  <a:txBody>
                    <a:bodyPr/>
                    <a:p>
                      <a:pPr marL="195764" indent="-195764" algn="ctr"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УСТАНОВЛЕНЫ СИГНАЛЬНЫЕ СТОЛБЦЫ, НЕ СООТВЕТСТВУЮТ ПРАВИЛАМ УСТАНОВКИ</a:t>
                      </a:r>
                      <a:endParaRPr sz="8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7845">
                <a:tc>
                  <a:txBody>
                    <a:bodyPr/>
                    <a:p>
                      <a:pPr marL="195764" indent="-195764" algn="ctr"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НЕСООТВЕТСТВИЕ ДАННЫХ УКАЗАННЫХ В КАРТОЧКЕ ПЕРЕЕЗДА ФОРМЫ ПУ-67</a:t>
                      </a:r>
                      <a:endParaRPr sz="8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1887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ЗНАКОВ О Ж/Д ПЕРЕЕЗДЕ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1887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ИЗНОС КРАСКИ ЛИНИИ РАЗМЕТКИ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7845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ОТЧЕТНОЙ/ИНФОРМИРУЮЩЕЙ ДОКУМЕНТАЦИИ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1887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ЯМОЧНОСТЬ</a:t>
                      </a: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ПЕРЕЕЗДНОГО НАСТИЛА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1887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ОТСУТСТВИЕ/ НЕИСПРАВНОСТЬ ОСВЕЩЕНИЯ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86094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ДЕФЕКТЫ ПОКРЫТИЯ ПРОЕЗЖЕЙ ЧАСТИ (ВЫБОИНЫ, ПРОСАДКИ, ПРОЛОМЫ)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12918149" name=""/>
          <p:cNvSpPr txBox="1"/>
          <p:nvPr/>
        </p:nvSpPr>
        <p:spPr bwMode="auto">
          <a:xfrm flipH="0" flipV="0">
            <a:off x="8698357" y="4845929"/>
            <a:ext cx="385990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702813"/>
            <a:ext cx="9155876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7.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Непроизводственный травматизм</a:t>
            </a:r>
            <a:endParaRPr b="1" i="0" u="none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08266083" name=""/>
          <p:cNvSpPr txBox="1"/>
          <p:nvPr/>
        </p:nvSpPr>
        <p:spPr bwMode="auto">
          <a:xfrm flipH="0" flipV="0">
            <a:off x="123401" y="1062225"/>
            <a:ext cx="8980435" cy="26521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solidFill>
                  <a:schemeClr val="tx1"/>
                </a:solidFill>
                <a:latin typeface="Times New Roman"/>
              </a:rPr>
              <a:t>Количество травмированных граждан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железно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дорожным подвижным соста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вом,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не связанных с про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изводство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м на ж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елезнодорожном транспорте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сократилось на 16% (2025-78, из них детей 8, 2024-91, из них детей 10).</a:t>
            </a:r>
            <a:endParaRPr sz="1400" b="0">
              <a:solidFill>
                <a:schemeClr val="tx1"/>
              </a:solidFill>
              <a:latin typeface="Times New Roman"/>
            </a:endParaRPr>
          </a:p>
          <a:p>
            <a:pPr marL="0" marR="0"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рамках работы, напр</a:t>
            </a:r>
            <a:r>
              <a:rPr sz="1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авленной на профилактику непроизводственного травматизма и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н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спекторский состав Управления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включен в региональные комиссии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по обеспечению безопасности дорожного движения при Правительстве Пензенской, Кировской области, Республики Мордовия, Республики Удмуртия. За 6 месяцев принято участие в работе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5 комиссий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.</a:t>
            </a:r>
            <a:endParaRPr sz="1400" b="0">
              <a:solidFill>
                <a:schemeClr val="tx1"/>
              </a:solidFill>
              <a:latin typeface="Times New Roman"/>
            </a:endParaRPr>
          </a:p>
          <a:p>
            <a:pPr marL="0" marR="0" indent="45084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>
                <a:solidFill>
                  <a:schemeClr val="tx1"/>
                </a:solidFill>
                <a:latin typeface="Times New Roman"/>
              </a:rPr>
              <a:t>Принято участие в 16 совещаниях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ОАО «РЖД» по вопросу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профилактики непроизводственного травматизма и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обеспечения безопасности граждан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на объектах железнодорожной инфраструктуры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Горьковской и Куйбышевской железных дорогах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Управлением в отношении случаев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непроизводственного травматизма несовершеннолетних граждан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2 наблюдения за соблюдением обязательных требований, 2 выездных обследования  и объявлено 1 предостережение.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027500871" name=""/>
          <p:cNvGraphicFramePr>
            <a:graphicFrameLocks xmlns:a="http://schemas.openxmlformats.org/drawingml/2006/main"/>
          </p:cNvGraphicFramePr>
          <p:nvPr/>
        </p:nvGraphicFramePr>
        <p:xfrm>
          <a:off x="123401" y="3757707"/>
          <a:ext cx="4695471" cy="12318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560924"/>
                <a:gridCol w="1560924"/>
                <a:gridCol w="1560924"/>
              </a:tblGrid>
              <a:tr h="28053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НПТ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(дети)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4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(дети)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297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Погибло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61 (7)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64 (4)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053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Травмировано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18 (1)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27 (6)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053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79 (8)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91 (10)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766092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112059" y="3430128"/>
            <a:ext cx="3302880" cy="1559476"/>
          </a:xfrm>
          <a:prstGeom prst="rect">
            <a:avLst/>
          </a:prstGeom>
        </p:spPr>
      </p:pic>
      <p:sp>
        <p:nvSpPr>
          <p:cNvPr id="1047226219" name=""/>
          <p:cNvSpPr txBox="1"/>
          <p:nvPr/>
        </p:nvSpPr>
        <p:spPr bwMode="auto">
          <a:xfrm flipH="0" flipV="0">
            <a:off x="8601021" y="4852883"/>
            <a:ext cx="474213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1856587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03809913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3547985" name=""/>
          <p:cNvSpPr txBox="1"/>
          <p:nvPr/>
        </p:nvSpPr>
        <p:spPr bwMode="auto">
          <a:xfrm flipH="0" flipV="0">
            <a:off x="0" y="797004"/>
            <a:ext cx="8981638" cy="44123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45084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8</a:t>
            </a:r>
            <a:r>
              <a:rPr lang="ru-RU" sz="135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Обеспечение доступности для </a:t>
            </a:r>
            <a:r>
              <a:rPr lang="ru-RU" sz="135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инвалидов</a:t>
            </a:r>
            <a:endParaRPr sz="1350" b="1" i="0" u="none" strike="noStrike" cap="none" spc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2025 г. проведено 3 совещания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региональными организациями транспортной отрасли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 доступности ММГН железнодорожной  транспортной инфраструктуры и ПС.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4314" marR="0" indent="-23431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04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.0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.202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проведено совещание  по вопросам обеспечения доступности для инвалидов объектов транспортной инфраструктуры, транспортных средств и предоставляемых транспортных услуг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Башкир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ском территориальном управлении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Куйбыше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вской железной дорог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при участии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Башкирской республиканской организации  «Всероссийское общество инвалидов»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4314" marR="0" indent="-23431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16.04.2025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совещание  по вопросам обеспечения доступности для инвалидов объектов транспортной инфраструктуры, транспортных средств и предоставляемых транспортных услуг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Казанском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территориальном управлении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Горько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вской железной дорог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234313" marR="0" indent="-2343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17.07.2025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совещание  по вопросам обеспечения доступности для инвалидов объектов транспортной инфраструктуры, транспортных средств и предоставляемых транспортных услуг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Самарском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территориальном управлении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Куйбыше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вской железной дорог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2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0" i="0" u="sng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совещании обсуждаются следующие вопросы:</a:t>
            </a:r>
            <a:endParaRPr sz="1350" b="0" i="0" u="sng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234313" marR="0" indent="-2343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Доступность и адаптация подвижного состава пригородных поездов для пассажиров из числа инвалидов, его обновления и модернизации;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4313" marR="0" indent="-2343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Доступность для пассажиров из числа инвалидов вокзальных комплексов, платформенного хозяйства остановочных пунктов и оказание услуг на железнодорожном транспорте; 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4313" marR="0" indent="-2343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лан мероприят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й по повышению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доступности для инвалидов объектов транспортной инфраструктуры, транспортных средств и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предста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ля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емых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них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услуг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на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период с 2023 по 2030 годы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4314" marR="0" indent="-23431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 руководителей и специалистов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железнодорожного комплекса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63607063" name="TextBox 10"/>
          <p:cNvSpPr txBox="1"/>
          <p:nvPr/>
        </p:nvSpPr>
        <p:spPr bwMode="auto">
          <a:xfrm>
            <a:off x="3663364" y="54367"/>
            <a:ext cx="4751935" cy="594709"/>
          </a:xfrm>
          <a:prstGeom prst="rect">
            <a:avLst/>
          </a:prstGeom>
          <a:noFill/>
        </p:spPr>
        <p:txBody>
          <a:bodyPr wrap="square" lIns="91428" tIns="45714" rIns="91428" bIns="45714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801786828" name=""/>
          <p:cNvSpPr txBox="1"/>
          <p:nvPr/>
        </p:nvSpPr>
        <p:spPr bwMode="auto">
          <a:xfrm flipH="0" flipV="0">
            <a:off x="8601021" y="4832025"/>
            <a:ext cx="433938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6600" y="702812"/>
            <a:ext cx="9108822" cy="371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 8 месяцев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202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год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6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выездных обследований пассажирского железнодорожного подвижного состава, используемого для перевозки пассажиров из числа инвалидов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ходе которых осмотрено 1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70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пассажирски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вагон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ов. Проведено 39 выездных обследований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железнодорожных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вокзалов по вопросам обеспечения условия доступности для пассажиров из числа инвалидов объектов железнодорожно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транспорта и предоставляемых на вокзалах и в поездах услуг.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ыявлено: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9821" marR="0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14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нарушени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239821" marR="0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объявлено 4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предостережени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 недопустимости нарушения обяз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ательных требований, 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239821" marR="0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13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консультирований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b="0"/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Часто повторяющиеся нарушения: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не организованы или не соответствуют обязательным требованиям парковочные места;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отсутствие тактильной разметки для незрячих;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отсутствие низкой кассы;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не работает кнопка вызова проводника.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41572088" name=""/>
          <p:cNvSpPr txBox="1"/>
          <p:nvPr/>
        </p:nvSpPr>
        <p:spPr bwMode="auto">
          <a:xfrm flipH="0" flipV="0">
            <a:off x="8649689" y="4790310"/>
            <a:ext cx="377597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684000"/>
            <a:ext cx="9145436" cy="1158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9"/>
              <a:defRPr/>
            </a:pP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Перечень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поднадзорных  предприятий, объектов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контроля</a:t>
            </a:r>
            <a:endParaRPr i="0" u="none"/>
          </a:p>
          <a:p>
            <a:pPr indent="450850" algn="just">
              <a:defRPr/>
            </a:pPr>
            <a:r>
              <a:rPr lang="ru-RU" b="0">
                <a:latin typeface="Times New Roman"/>
                <a:cs typeface="Times New Roman"/>
              </a:rPr>
              <a:t>В соответствии с Положением о федеральном государственном контроле (надзоре) в области железнодорожного транспорта», утвержденным Постановлением Правительства РФ от 25.06.2021 № 991 для размещения сведений об объектах контроля в открытом доступе сети Интернет посредством системы ЕРВК МТУ Ространснадзора по ПФО сформирован реестр объектов контроля – </a:t>
            </a:r>
            <a:r>
              <a:rPr lang="ru-RU" b="0">
                <a:latin typeface="Times New Roman"/>
                <a:cs typeface="Times New Roman"/>
              </a:rPr>
              <a:t>4420 объекта.</a:t>
            </a:r>
            <a:endParaRPr b="0">
              <a:latin typeface="Times New Roman"/>
              <a:cs typeface="Times New Roman"/>
            </a:endParaRPr>
          </a:p>
        </p:txBody>
      </p:sp>
      <p:graphicFrame>
        <p:nvGraphicFramePr>
          <p:cNvPr id="13" name="Table 4"/>
          <p:cNvGraphicFramePr>
            <a:graphicFrameLocks xmlns:a="http://schemas.openxmlformats.org/drawingml/2006/main"/>
          </p:cNvGraphicFramePr>
          <p:nvPr/>
        </p:nvGraphicFramePr>
        <p:xfrm>
          <a:off x="1" y="1938639"/>
          <a:ext cx="4012746" cy="2178657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610351"/>
                <a:gridCol w="2133191"/>
              </a:tblGrid>
              <a:tr h="85870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Объекты контроля по категориям риска</a:t>
                      </a:r>
                      <a:endParaRPr lang="ru-RU" sz="1100" b="0" strike="noStrike" spc="-1">
                        <a:latin typeface="Times New Roman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Количество объектов 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5510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Чрезвычайно высокий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0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</a:tr>
              <a:tr h="365371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Высокий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40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6600"/>
                    </a:solidFill>
                  </a:tcPr>
                </a:tc>
              </a:tr>
              <a:tr h="439528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Значительный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268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CC00"/>
                    </a:solidFill>
                  </a:tcPr>
                </a:tc>
              </a:tr>
              <a:tr h="385359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Средний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157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FF66"/>
                    </a:solidFill>
                  </a:tcPr>
                </a:tc>
              </a:tr>
              <a:tr h="403959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Умеренный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3948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356966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Низкий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7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06301443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853311" y="1938636"/>
            <a:ext cx="3670778" cy="2816911"/>
          </a:xfrm>
          <a:prstGeom prst="rect">
            <a:avLst/>
          </a:prstGeom>
        </p:spPr>
      </p:pic>
      <p:sp>
        <p:nvSpPr>
          <p:cNvPr id="1820340317" name=""/>
          <p:cNvSpPr txBox="1"/>
          <p:nvPr/>
        </p:nvSpPr>
        <p:spPr bwMode="auto">
          <a:xfrm flipH="0" flipV="0">
            <a:off x="8621879" y="4873740"/>
            <a:ext cx="446403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6075070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28650" y="750875"/>
            <a:ext cx="7886700" cy="517538"/>
          </a:xfrm>
        </p:spPr>
        <p:txBody>
          <a:bodyPr vertOverflow="overflow" horzOverflow="overflow" vert="horz" wrap="square" lIns="68572" tIns="34285" rIns="68572" bIns="34285" numCol="1" spcCol="0" rtlCol="0" fromWordArt="0" anchor="ctr" anchorCtr="0" forceAA="0" upright="0" compatLnSpc="1">
            <a:prstTxWarp prst="textNoShape"/>
          </a:bodyPr>
          <a:lstStyle/>
          <a:p>
            <a:pPr algn="ctr">
              <a:defRPr/>
            </a:pPr>
            <a:r>
              <a:rPr lang="ru-RU" sz="1350" b="1" i="0" u="none" strike="noStrike" cap="none" spc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10. Перечень вагоноремонтных предприятий имеющих клеймо на проведение капитального ремонта</a:t>
            </a:r>
            <a:endParaRPr sz="1350" i="0" u="none">
              <a:solidFill>
                <a:srgbClr val="FF0000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>
              <a:defRPr/>
            </a:pPr>
            <a:endParaRPr sz="1400"/>
          </a:p>
        </p:txBody>
      </p:sp>
      <p:sp>
        <p:nvSpPr>
          <p:cNvPr id="58155937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257956" y="1154124"/>
            <a:ext cx="8662883" cy="3478202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В соответствии с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Протоколом  шестьдесят первого заседания Совета по железнодорожному транспорту – участников Содружества Независимых Государств от 21 октября 2014 года предприятия выполняющие капитальный ремонт железнодорожного подвижного состава и его составных частей – обязаны иметь условный номер клеймения.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На поднадзорной территории Приволжского федерального округа  находятся 25 предприятий имеющих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свидетельство на право производства капитального ремонта грузовых вагонов. Из них 10 на Горьковской железной дороге и 15 на Куйбышевской.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Из 25 предприятий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имеющих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свидетельство на право производства капитального ремонта грузовых вагонов: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  ГЖД , 10 КБШ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делают капитальный ремонт;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35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35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(ГЖД), 1(КБШ)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ООО «Вагоноремонтная компания» станция Красный узел,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ВРЦ Моршанск -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прекратили выпуск вагонов.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35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 (КБШ)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не делают капитальный ремонт.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74297851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77713314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63108816" name=""/>
          <p:cNvSpPr txBox="1"/>
          <p:nvPr/>
        </p:nvSpPr>
        <p:spPr bwMode="auto">
          <a:xfrm flipH="0" flipV="0">
            <a:off x="8580164" y="4818120"/>
            <a:ext cx="459588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26598" y="702810"/>
            <a:ext cx="9171100" cy="429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0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11. </a:t>
            </a:r>
            <a:r>
              <a:rPr lang="ru-RU" sz="12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Контрольные (</a:t>
            </a:r>
            <a:r>
              <a:rPr lang="ru-RU" sz="12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надзорные) мероприятия по переданным полномочиям по внеуличному транспорту</a:t>
            </a:r>
            <a:r>
              <a:rPr lang="ru-RU" sz="12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200" b="1" i="0" u="none" strike="noStrike" cap="none" spc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Приволжском Федеральном округе находятся объекты внеуличного транспорта: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г. Казань Республика Татарстан (метрополитен);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г. Нижний Новгород Нижегородской области (метрополитен, канатная дорога);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г. Самара Самарской области (метрополитен).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Уполномоченным органом по осуществлению федерального государственного контроля за соблюдением правил технической эксплуатации внеуличного транспорта и правил пользования внеуличным транспортом являются: 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Управление по надзору за техническим состоянием самоходных машин Республики Татарстан (постановление Кабинета Министров Республики Татарстан от 28.04.2020 № 344);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Министерство транспорта и автомобильных дорог Нижегородской области (постановление Правительства Нижегородской области от 18.11.2020 № 938);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Управление автомобильного транспорта Самарской области (приказ от 17.12.2019 № 460).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план проведения плановых КНМ на 2025 год, порядок организации и осуществления которых регулируется Федеральным законом  от 26.12.2008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 были включены 3 проверки по осуществлению государственного контроля (надзора) за деятельностью органов государственной власти субъектов Российской Федерации и должностных лиц органов государственной власти субъектов Российской Федерации переданных полномочий.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Органами прокуратуры Республики Татарстан согласована проверка Управления по надзору за техническим состоянием самоходных машин Республики Татарстан (постановление Кабинета Министров Республики Татарстан от 28.04.2020 № 344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), которая проводилась в период с 03.032025 по 14.03.2025.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ходе КНМ было выявлено 7 нарушений. С целью устранения выявленных нарушений и на основании ч. 4 ст. 6 ФЗ от 29.12.2017 № 442-ФЗ « О внеуличном транспорте и о внесении изменений в отдельные законодательные акты РФ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», Положения о федеральном государственном контроле (надзоре) за соблюдением правил технической эксплуатации внеуличного транспорта и правил пользования внеуличным транспортом, утвержденного постановлением Правительства РФ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от 25.06.2021 № 1003, выдано Предписание, подписанное Врио руководителя Федеральной службы по надзору в сфере транспорта В.Б.Гулиным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44790298" name=""/>
          <p:cNvSpPr txBox="1"/>
          <p:nvPr/>
        </p:nvSpPr>
        <p:spPr bwMode="auto">
          <a:xfrm flipH="0" flipV="0">
            <a:off x="8573211" y="4811167"/>
            <a:ext cx="461028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478401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1678202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35745" name=""/>
          <p:cNvSpPr txBox="1"/>
          <p:nvPr/>
        </p:nvSpPr>
        <p:spPr bwMode="auto">
          <a:xfrm flipH="0" flipV="0">
            <a:off x="320527" y="786013"/>
            <a:ext cx="8181895" cy="30515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12. План Управления на 2 полугодие 2025 года</a:t>
            </a:r>
            <a:endParaRPr lang="ru-RU" sz="1400" b="1" i="0" u="none" strike="noStrike" cap="none" spc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76378454" name=""/>
          <p:cNvSpPr txBox="1"/>
          <p:nvPr/>
        </p:nvSpPr>
        <p:spPr bwMode="auto">
          <a:xfrm flipH="0" flipV="0">
            <a:off x="689014" y="1960620"/>
            <a:ext cx="1286222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279466967" name=""/>
          <p:cNvSpPr txBox="1"/>
          <p:nvPr/>
        </p:nvSpPr>
        <p:spPr bwMode="auto">
          <a:xfrm flipH="0" flipV="0">
            <a:off x="390052" y="1320539"/>
            <a:ext cx="8532583" cy="1585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39820" indent="-239820" algn="just">
              <a:buAutoNum type="arabicPeriod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Увеличение показателей КНМ и ПМ на 10% по отношению к уровню 2024 года;</a:t>
            </a:r>
            <a:endParaRPr sz="1400" b="0">
              <a:latin typeface="Times New Roman"/>
              <a:cs typeface="Times New Roman"/>
            </a:endParaRPr>
          </a:p>
          <a:p>
            <a:pPr marL="239820" indent="-239820" algn="just">
              <a:buAutoNum type="arabicPeriod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Проведение максимального количества внеплановых КНМ, профилактических визитов и консультирований с применением МП «Инспектор» (при наличии у контролируемого лица доступа к Госуслугам юридического лица);</a:t>
            </a:r>
            <a:endParaRPr sz="1400" b="0">
              <a:latin typeface="Times New Roman"/>
              <a:cs typeface="Times New Roman"/>
            </a:endParaRPr>
          </a:p>
          <a:p>
            <a:pPr marL="239820" indent="-239820">
              <a:buAutoNum type="arabicPeriod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Увеличение применения мер стимулирования добросовестности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10% по отношению к уровню 2024. года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400" b="0"/>
          </a:p>
          <a:p>
            <a:pPr>
              <a:defRPr/>
            </a:pPr>
            <a:endParaRPr/>
          </a:p>
        </p:txBody>
      </p:sp>
      <p:sp>
        <p:nvSpPr>
          <p:cNvPr id="1308291672" name=""/>
          <p:cNvSpPr txBox="1"/>
          <p:nvPr/>
        </p:nvSpPr>
        <p:spPr bwMode="auto">
          <a:xfrm flipH="0" flipV="0">
            <a:off x="3398978" y="2502917"/>
            <a:ext cx="2035071" cy="30515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12. 1 Предложения</a:t>
            </a:r>
            <a:endParaRPr lang="ru-RU" sz="1400" b="1" i="0" u="none" strike="noStrike" cap="none" spc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26087421" name=""/>
          <p:cNvSpPr txBox="1"/>
          <p:nvPr/>
        </p:nvSpPr>
        <p:spPr bwMode="auto">
          <a:xfrm flipH="0" flipV="0">
            <a:off x="390052" y="2787973"/>
            <a:ext cx="8603549" cy="1371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39821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I квартале 2026 года проведение в Нижнем Новгороде совещания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обмену опытом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начальниками отделов и инспекторским составом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Управлений на тему «Соблюдение требований законодательства при техническом содержании  подвижного состава (грузовые и пассажирские вагоны)».</a:t>
            </a:r>
            <a:endParaRPr lang="ru-RU"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9821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Предусмотреть в программе АИС РПТ функцию возможности пересылки карточки события (к которой прикреплены материалы расследования),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отнесении события по ответственности за предприятиями, поднадзорными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соответствующему МТУ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с целью исключения пересылки материалов расследования.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91927890" name="TextBox 10"/>
          <p:cNvSpPr txBox="1"/>
          <p:nvPr/>
        </p:nvSpPr>
        <p:spPr bwMode="auto">
          <a:xfrm>
            <a:off x="3663364" y="54367"/>
            <a:ext cx="4751935" cy="594709"/>
          </a:xfrm>
          <a:prstGeom prst="rect">
            <a:avLst/>
          </a:prstGeom>
          <a:noFill/>
        </p:spPr>
        <p:txBody>
          <a:bodyPr wrap="square" lIns="91428" tIns="45714" rIns="91428" bIns="45714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1825938202" name=""/>
          <p:cNvSpPr txBox="1"/>
          <p:nvPr/>
        </p:nvSpPr>
        <p:spPr bwMode="auto">
          <a:xfrm flipH="0" flipV="0">
            <a:off x="8580164" y="4804215"/>
            <a:ext cx="481885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5437028" name="Рисунок 7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0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2608067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65033346" name=""/>
          <p:cNvSpPr txBox="1"/>
          <p:nvPr/>
        </p:nvSpPr>
        <p:spPr bwMode="auto">
          <a:xfrm flipH="0" flipV="0">
            <a:off x="70235" y="855162"/>
            <a:ext cx="9884091" cy="408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u="sng">
                <a:latin typeface="Times New Roman"/>
                <a:ea typeface="Times New Roman"/>
                <a:cs typeface="Times New Roman"/>
              </a:rPr>
              <a:t>План доклада: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228806" indent="-228806">
              <a:buAutoNum type="arabicPeriod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Поднадзорные предприятия.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стр. 2-4</a:t>
            </a:r>
            <a:endParaRPr>
              <a:latin typeface="Times New Roman"/>
              <a:cs typeface="Times New Roman"/>
            </a:endParaRPr>
          </a:p>
          <a:p>
            <a:pPr marL="228806" indent="-228806">
              <a:buAutoNum type="arabicPeriod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Контрольная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(надзорная) деятельность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.                                                                                                                             стр. 5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2.1.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надзор за обеспечением пожарной безопасности при эксплуатации подвижного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состава.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стр. 6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2.2.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Состояние безопасности при перевозке опасных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грузов железнодорожным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транспортом.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стр. 7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Профилактика.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стр. 8</a:t>
            </a:r>
            <a:endParaRPr sz="1300" b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Выдача свидетельств машинистам на право управления подвижным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составом.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стр. 9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Расследование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транспортных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происшествий.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стр. 10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Аварийность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железнодорожных переездах общего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пользован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ия.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стр. 11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Непроизводственный травматизм.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стр. 12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Обеспечение доступности для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инвалидов.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стр. 13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-14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Перечень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поднадзорных  предприятий, объектов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контроля.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стр.15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10. Перечень вагоноремонтных предприятий имеющих клеймо на капитальный ремонт.                                                   стр.16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11.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Контрольные (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надзорные) мероприятия по переданным полномочиям по внеуличному транспорту.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стр.17</a:t>
            </a:r>
            <a:endParaRPr lang="ru-RU"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12.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 Управления на 2 полугодие 2025 года.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стр.18</a:t>
            </a:r>
            <a:endParaRPr lang="ru-RU" sz="13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12.1.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Предложения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300" b="0"/>
          </a:p>
          <a:p>
            <a:pPr>
              <a:defRPr/>
            </a:pPr>
            <a:endParaRPr b="0"/>
          </a:p>
        </p:txBody>
      </p:sp>
      <p:sp>
        <p:nvSpPr>
          <p:cNvPr id="1256134749" name=""/>
          <p:cNvSpPr txBox="1"/>
          <p:nvPr/>
        </p:nvSpPr>
        <p:spPr bwMode="auto">
          <a:xfrm flipH="0" flipV="0">
            <a:off x="8767882" y="4783356"/>
            <a:ext cx="279181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pic>
        <p:nvPicPr>
          <p:cNvPr id="10" name="Рисунок 9" descr="https://www.propartner.ru/uploads_img/prop_item/user-46109/prop_products-46109-1426768181-1.jpg"/>
          <p:cNvPicPr/>
          <p:nvPr/>
        </p:nvPicPr>
        <p:blipFill>
          <a:blip r:embed="rId4"/>
          <a:stretch/>
        </p:blipFill>
        <p:spPr bwMode="auto">
          <a:xfrm flipH="0" flipV="0">
            <a:off x="220343" y="1272317"/>
            <a:ext cx="5272885" cy="37682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 bwMode="auto">
          <a:xfrm flipH="0" flipV="0">
            <a:off x="0" y="731416"/>
            <a:ext cx="9145439" cy="709011"/>
          </a:xfrm>
          <a:prstGeom prst="rect">
            <a:avLst/>
          </a:prstGeom>
          <a:noFill/>
        </p:spPr>
        <p:txBody>
          <a:bodyPr lIns="68572" tIns="34285" rIns="68572" bIns="34285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 defTabSz="6858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6858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6858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6858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ctr" defTabSz="685176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b="1" spc="0">
              <a:solidFill>
                <a:srgbClr val="44546A">
                  <a:lumMod val="75000"/>
                </a:srgbClr>
              </a:solidFill>
              <a:latin typeface="Verdana"/>
              <a:ea typeface="Verdana"/>
            </a:endParaRPr>
          </a:p>
          <a:p>
            <a:pPr lvl="0" algn="ctr">
              <a:defRPr/>
            </a:pP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1. Поднадзорные предприятия</a:t>
            </a:r>
            <a:endParaRPr sz="1400" b="1" i="0" u="none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 defTabSz="685175">
              <a:spcBef>
                <a:spcPts val="0"/>
              </a:spcBef>
              <a:spcAft>
                <a:spcPts val="0"/>
              </a:spcAft>
              <a:defRPr/>
            </a:pPr>
            <a:endParaRPr lang="ru-RU" b="1" spc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sp>
        <p:nvSpPr>
          <p:cNvPr id="798713688" name=""/>
          <p:cNvSpPr txBox="1"/>
          <p:nvPr/>
        </p:nvSpPr>
        <p:spPr bwMode="auto">
          <a:xfrm flipH="0" flipV="0">
            <a:off x="5722664" y="1272317"/>
            <a:ext cx="3160779" cy="36579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Приволжский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Федеральный округ имеет хорошо разветвлённую сеть железных дорог, связывающую все регионы между собой и другими регионами страны и занимает чуть более миллиона квадратных километров на Урале, 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Приуралье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частично в Центральной России. Включает 14 субъектов РФ, в том числе Пермский край, семь областей и шесть республик (Марий Эл, Чувашия, Татарстан, Башкирия, Мордовия и Удмуртия)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настоящее время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Госжелдорконтроль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МТУ по ПФО, осуществляет надзор только в границах Куйбышевской и Горьковской железных дорог. На участках дорог открыты для грузовой работы 698 станций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станций.</a:t>
            </a:r>
            <a:endParaRPr sz="1300" b="0" i="0"/>
          </a:p>
        </p:txBody>
      </p:sp>
      <p:sp>
        <p:nvSpPr>
          <p:cNvPr id="699790076" name=""/>
          <p:cNvSpPr txBox="1"/>
          <p:nvPr/>
        </p:nvSpPr>
        <p:spPr bwMode="auto">
          <a:xfrm flipH="0" flipV="0">
            <a:off x="8809597" y="4852882"/>
            <a:ext cx="232312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51103090" name="Рисунок 7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0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31969368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610248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98959" y="1001167"/>
            <a:ext cx="4067955" cy="3687549"/>
          </a:xfrm>
          <a:prstGeom prst="rect">
            <a:avLst/>
          </a:prstGeom>
        </p:spPr>
      </p:pic>
      <p:pic>
        <p:nvPicPr>
          <p:cNvPr id="125470511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422535" y="1055075"/>
            <a:ext cx="4678367" cy="3633642"/>
          </a:xfrm>
          <a:prstGeom prst="rect">
            <a:avLst/>
          </a:prstGeom>
        </p:spPr>
      </p:pic>
      <p:pic>
        <p:nvPicPr>
          <p:cNvPr id="692818931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0799952" flipH="0" flipV="1">
            <a:off x="4804925" y="4039434"/>
            <a:ext cx="3952994" cy="577061"/>
          </a:xfrm>
          <a:prstGeom prst="rect">
            <a:avLst/>
          </a:prstGeom>
        </p:spPr>
      </p:pic>
      <p:sp>
        <p:nvSpPr>
          <p:cNvPr id="85449850" name=""/>
          <p:cNvSpPr txBox="1"/>
          <p:nvPr/>
        </p:nvSpPr>
        <p:spPr bwMode="auto">
          <a:xfrm flipH="0" flipV="0">
            <a:off x="8767883" y="4818120"/>
            <a:ext cx="334082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3</a:t>
            </a:r>
            <a:endParaRPr/>
          </a:p>
        </p:txBody>
      </p:sp>
      <p:pic>
        <p:nvPicPr>
          <p:cNvPr id="1384968868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530251" y="1583817"/>
            <a:ext cx="1215551" cy="675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 bwMode="auto">
          <a:xfrm>
            <a:off x="0" y="684000"/>
            <a:ext cx="9152274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-1" y="684000"/>
          <a:ext cx="9144001" cy="1478072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{284E427A-3D55-4303-BF80-6455036E1DE7}</a:tableStyleId>
              </a:tblPr>
              <a:tblGrid>
                <a:gridCol w="5965451"/>
                <a:gridCol w="1183022"/>
                <a:gridCol w="1044583"/>
                <a:gridCol w="950945"/>
              </a:tblGrid>
              <a:tr h="403701"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Техническая оснащенность железных дорог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ГЖД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u="none" strike="noStrike" spc="-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КБШ</a:t>
                      </a:r>
                      <a:endParaRPr sz="1200" b="1" strike="noStrike" spc="-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МТУ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</a:tr>
              <a:tr h="356438">
                <a:tc>
                  <a:txBody>
                    <a:bodyPr/>
                    <a:p>
                      <a:pPr algn="l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Протяженность главных путей, км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7 987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7 234,8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15 221,8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</a:tr>
              <a:tr h="397792">
                <a:tc>
                  <a:txBody>
                    <a:bodyPr/>
                    <a:p>
                      <a:pPr algn="l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развернутая длина путей, км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12 066,4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11 502,5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23 568,9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</a:tr>
              <a:tr h="612320">
                <a:tc>
                  <a:txBody>
                    <a:bodyPr/>
                    <a:p>
                      <a:pPr algn="l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Эксплуатационная длина железных дорог, км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5 331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4 728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10 059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</a:tr>
            </a:tbl>
          </a:graphicData>
        </a:graphic>
      </p:graphicFrame>
      <p:sp>
        <p:nvSpPr>
          <p:cNvPr id="2087471021" name=""/>
          <p:cNvSpPr txBox="1"/>
          <p:nvPr/>
        </p:nvSpPr>
        <p:spPr bwMode="auto">
          <a:xfrm flipH="0" flipV="0">
            <a:off x="153667" y="2558539"/>
            <a:ext cx="8637952" cy="18748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06776" lvl="0" indent="-20677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Бесхозных автодорожных путепроводов и пешеходных мостов, находящихся в зоне железнодорожной инфраструктуры в границах Горьковской и Куйбышевской железных дорог 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2025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году </a:t>
            </a:r>
            <a:r>
              <a:rPr lang="ru-RU" sz="13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выявлено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sz="130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06776" lvl="0" indent="-20677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Общая протяженность путей необщего пользования составляет 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8 489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км (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3 906 км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Куйбышевскому региону; </a:t>
            </a:r>
            <a:b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4 583 км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Горьковскому региону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). </a:t>
            </a:r>
            <a:endParaRPr sz="130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06776" lvl="0" indent="-20677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Штатная численность Госжелдорнадзора Управления составляет </a:t>
            </a:r>
            <a:r>
              <a:rPr lang="ru-RU" sz="13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28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единиц, фактическая численность инспекторского состав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 - 26 единиц. Функции контроля и надзора осуществляются силами </a:t>
            </a:r>
            <a:r>
              <a:rPr lang="ru-RU" sz="13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21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инспектора (по штату –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22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), которые территориально находятся 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городах Приволжского Федерального округа: Нижний Новгород, Владимир, Самара, Уфа, Киров, Рузаевка, Ижевск, Чебоксары, Канаш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0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300"/>
          </a:p>
        </p:txBody>
      </p:sp>
      <p:sp>
        <p:nvSpPr>
          <p:cNvPr id="1242080291" name=""/>
          <p:cNvSpPr txBox="1"/>
          <p:nvPr/>
        </p:nvSpPr>
        <p:spPr bwMode="auto">
          <a:xfrm flipH="0" flipV="0">
            <a:off x="8837408" y="4797262"/>
            <a:ext cx="196111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0" flipV="0">
            <a:off x="-44527" y="739593"/>
            <a:ext cx="9207712" cy="3993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i="0" u="none">
                <a:solidFill>
                  <a:srgbClr val="FF0000"/>
                </a:solidFill>
                <a:latin typeface="Times New Roman"/>
                <a:cs typeface="Times New Roman"/>
              </a:rPr>
              <a:t>2. Контрольная </a:t>
            </a:r>
            <a:r>
              <a:rPr lang="ru-RU" sz="1100" b="1" i="0" u="none">
                <a:solidFill>
                  <a:srgbClr val="FF0000"/>
                </a:solidFill>
                <a:latin typeface="Times New Roman"/>
                <a:cs typeface="Times New Roman"/>
              </a:rPr>
              <a:t>(надзорная) деятельность</a:t>
            </a:r>
            <a:r>
              <a:rPr lang="ru-RU" sz="1100" i="0" u="none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100"/>
          </a:p>
          <a:p>
            <a:pPr indent="450850" algn="just">
              <a:defRPr/>
            </a:pPr>
            <a:r>
              <a:rPr lang="ru-RU" sz="1100" b="0">
                <a:latin typeface="Times New Roman"/>
                <a:cs typeface="Times New Roman"/>
              </a:rPr>
              <a:t>В план на 2025 год, порядок организации и осуществления которых регулируется Федеральным законом № 248, включены 13 плановых проверок (2024-18), в отношении контролируемых лиц, отнесенных к высокой категории риска. </a:t>
            </a:r>
            <a:endParaRPr sz="1100" b="0"/>
          </a:p>
          <a:p>
            <a:pPr indent="450850" algn="just">
              <a:defRPr/>
            </a:pPr>
            <a:r>
              <a:rPr lang="ru-RU" sz="1100" b="0">
                <a:latin typeface="Times New Roman"/>
                <a:cs typeface="Times New Roman"/>
              </a:rPr>
              <a:t>За 8 месяцев 2025 года проведены 32 проверки : 7 (2024-11) – плановых и 25 (2024-8) внеплановых. 25 внеплановых выездных КНМ согласованы с Приволжской транспортной прокуратурой, 22 по выявленным индикаторам риска, 3 КНМ неисполнение требований предписания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sz="11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849" algn="just">
              <a:defRPr/>
            </a:pPr>
            <a:r>
              <a:rPr lang="ru-RU" sz="1100" b="0">
                <a:latin typeface="Times New Roman"/>
                <a:cs typeface="Times New Roman"/>
              </a:rPr>
              <a:t>В ходе проведения КНМ выявлено 4776 нарушений требований Федеральных законов и нормативно-правовых актов Российской Федерации. По результатам КНМ наложено 222 административных </a:t>
            </a:r>
            <a:r>
              <a:rPr lang="ru-RU" sz="1100" b="0">
                <a:latin typeface="Times New Roman"/>
                <a:cs typeface="Times New Roman"/>
              </a:rPr>
              <a:t>наказаний</a:t>
            </a:r>
            <a:r>
              <a:rPr lang="ru-RU" sz="1100" b="0">
                <a:latin typeface="Times New Roman"/>
                <a:cs typeface="Times New Roman"/>
              </a:rPr>
              <a:t>.</a:t>
            </a:r>
            <a:r>
              <a:rPr lang="ru-RU" sz="1100" b="0">
                <a:latin typeface="Times New Roman"/>
                <a:cs typeface="Times New Roman"/>
              </a:rPr>
              <a:t> КНМ с взаимодействием, проведенных с использованием МП «Инспектор» - 4.</a:t>
            </a:r>
            <a:endParaRPr sz="1100" b="0">
              <a:latin typeface="Times New Roman"/>
              <a:cs typeface="Times New Roman"/>
            </a:endParaRPr>
          </a:p>
          <a:p>
            <a:pPr indent="450213" algn="just">
              <a:spcAft>
                <a:spcPts val="0"/>
              </a:spcAft>
              <a:defRPr/>
            </a:pPr>
            <a:r>
              <a:rPr lang="ru-RU" sz="11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Количество выявленных нарушений при проведении КНМ -4776</a:t>
            </a:r>
            <a:r>
              <a:rPr lang="ru-RU" sz="11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(4509) в том числе при проведении</a:t>
            </a:r>
            <a:r>
              <a:rPr lang="ru-RU" sz="11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1100" b="1">
              <a:latin typeface="Times New Roman"/>
              <a:cs typeface="Times New Roman"/>
            </a:endParaRPr>
          </a:p>
          <a:p>
            <a:pPr marL="239820" indent="-239820" algn="just"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выездных проверок - 933 (1003) нарушений;</a:t>
            </a:r>
            <a:endParaRPr sz="1100" b="0">
              <a:latin typeface="Times New Roman"/>
              <a:cs typeface="Times New Roman"/>
            </a:endParaRPr>
          </a:p>
          <a:p>
            <a:pPr marL="239820" indent="-239820" algn="just"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выездных обследований - 1178 (2119);</a:t>
            </a:r>
            <a:endParaRPr sz="1100" b="0">
              <a:latin typeface="Times New Roman"/>
              <a:cs typeface="Times New Roman"/>
            </a:endParaRPr>
          </a:p>
          <a:p>
            <a:pPr marL="239820" indent="-239820" algn="just"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наблюдений за соблюдением обязательных требований - 1364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(1387)</a:t>
            </a:r>
            <a:endParaRPr sz="1100" b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П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ередано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Управление транспортной безопасности признаков нарушений обязательных требований законодательства по транспортной безопасности при проведении КНМ в области железнодорожного транспорта - 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73.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Принято участие в 4х проверках, проводимых ТБ. </a:t>
            </a:r>
            <a:endParaRPr sz="1100" b="0">
              <a:latin typeface="Times New Roman"/>
              <a:cs typeface="Times New Roman"/>
            </a:endParaRPr>
          </a:p>
          <a:p>
            <a:pPr indent="450848" algn="just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8 месяцев  2025 года Управлением объявлено  886  (1026) Предостережений о недопустимости нарушения обязательных требований, из них: </a:t>
            </a:r>
            <a:endParaRPr sz="1100" b="0"/>
          </a:p>
          <a:p>
            <a:pPr marL="239820" indent="-239820" algn="just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376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(653) Предостережений по результатам выездных обследований; </a:t>
            </a:r>
            <a:endParaRPr sz="1100" b="0">
              <a:highlight>
                <a:srgbClr val="FFFFFF"/>
              </a:highlight>
            </a:endParaRPr>
          </a:p>
          <a:p>
            <a:pPr marL="239820" indent="-239820" algn="just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455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(344) Предостережений по результатам наблюдений за соблюдением обязательных требований</a:t>
            </a:r>
            <a:endParaRPr sz="1100" b="0">
              <a:highlight>
                <a:srgbClr val="FFFFFF"/>
              </a:highlight>
            </a:endParaRPr>
          </a:p>
          <a:p>
            <a:pPr marL="239820" indent="-239820" algn="just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55 (29)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Пред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остережений по иным основаниям.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Получено 437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ведомлений об исполнении Предостережений.</a:t>
            </a:r>
            <a:endParaRPr sz="1100" b="0"/>
          </a:p>
          <a:p>
            <a:pPr marL="228600" marR="0" indent="0" algn="just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2025 году инспекторским составом Управления принято участие в 28 (17) приемочных комис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сиях по постановке продукции железнодорожного назначения на производство.</a:t>
            </a:r>
            <a:endParaRPr sz="1100" b="0">
              <a:latin typeface="Times New Roman"/>
            </a:endParaRPr>
          </a:p>
          <a:p>
            <a:pPr indent="450849" algn="just"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отчетный период инспекторским составом принято участие в качестве специалистов в 84 (86) проверках транспортных прокуратур,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привлечено к административной ответственности 157 (295) должностных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лица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100" b="0">
              <a:latin typeface="Times New Roman"/>
              <a:cs typeface="Times New Roman"/>
            </a:endParaRPr>
          </a:p>
          <a:p>
            <a:pPr indent="450850" algn="just">
              <a:defRPr/>
            </a:pPr>
            <a:endParaRPr lang="ru-RU"/>
          </a:p>
        </p:txBody>
      </p:sp>
      <p:sp>
        <p:nvSpPr>
          <p:cNvPr id="1926783698" name=""/>
          <p:cNvSpPr txBox="1"/>
          <p:nvPr/>
        </p:nvSpPr>
        <p:spPr bwMode="auto">
          <a:xfrm flipH="0" flipV="0">
            <a:off x="146715" y="2676733"/>
            <a:ext cx="55620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340909295" name=""/>
          <p:cNvSpPr txBox="1"/>
          <p:nvPr/>
        </p:nvSpPr>
        <p:spPr bwMode="auto">
          <a:xfrm flipH="0" flipV="0">
            <a:off x="8757922" y="4943266"/>
            <a:ext cx="254739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 flipH="0" flipV="0">
            <a:off x="0" y="684000"/>
            <a:ext cx="9115662" cy="414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>
              <a:defRPr/>
            </a:pP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2.1. Контроль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и надзор за обеспечением пожарной безопасности при эксплуатации подвижного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состава</a:t>
            </a:r>
            <a:endParaRPr i="0" u="none"/>
          </a:p>
          <a:p>
            <a:pPr indent="450850" algn="just">
              <a:defRPr/>
            </a:pPr>
            <a:endParaRPr lang="ru-RU" b="1">
              <a:latin typeface="Times New Roman"/>
              <a:cs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За 8 месяцев 2025</a:t>
            </a:r>
            <a:r>
              <a:rPr sz="1400" b="0">
                <a:latin typeface="Times New Roman"/>
              </a:rPr>
              <a:t> года Управлением проведено: 1</a:t>
            </a:r>
            <a:r>
              <a:rPr sz="1400" b="0">
                <a:latin typeface="Times New Roman"/>
              </a:rPr>
              <a:t> плановая и 2</a:t>
            </a:r>
            <a:r>
              <a:rPr sz="1400" b="0">
                <a:latin typeface="Times New Roman"/>
              </a:rPr>
              <a:t> внепланов</a:t>
            </a:r>
            <a:r>
              <a:rPr sz="1400" b="0">
                <a:latin typeface="Times New Roman"/>
              </a:rPr>
              <a:t>ых</a:t>
            </a:r>
            <a:r>
              <a:rPr sz="1400" b="0">
                <a:latin typeface="Times New Roman"/>
              </a:rPr>
              <a:t> контрольн</a:t>
            </a:r>
            <a:r>
              <a:rPr sz="1400" b="0">
                <a:latin typeface="Times New Roman"/>
              </a:rPr>
              <a:t>ых</a:t>
            </a:r>
            <a:r>
              <a:rPr sz="1400" b="0">
                <a:latin typeface="Times New Roman"/>
              </a:rPr>
              <a:t> (надзорных) мероприятий</a:t>
            </a:r>
            <a:r>
              <a:rPr sz="1400" b="0">
                <a:latin typeface="Times New Roman"/>
              </a:rPr>
              <a:t> по вопросам исполнения требований пожарной безопасности, к</a:t>
            </a:r>
            <a:r>
              <a:rPr sz="1400" b="0">
                <a:latin typeface="Times New Roman"/>
              </a:rPr>
              <a:t> административной ответственности,</a:t>
            </a:r>
            <a:r>
              <a:rPr sz="1400" b="0">
                <a:latin typeface="Times New Roman"/>
              </a:rPr>
              <a:t> предусмотренно</a:t>
            </a:r>
            <a:r>
              <a:rPr sz="1400" b="0">
                <a:latin typeface="Times New Roman"/>
              </a:rPr>
              <a:t>й ст. 11.16 КоАП РФ, привлечено 12</a:t>
            </a:r>
            <a:r>
              <a:rPr sz="1400" b="0">
                <a:latin typeface="Times New Roman"/>
              </a:rPr>
              <a:t> должностных лиц, наложен штраф на сумму 48000 тыс.</a:t>
            </a:r>
            <a:r>
              <a:rPr sz="1400" b="0">
                <a:latin typeface="Times New Roman"/>
              </a:rPr>
              <a:t> руб.</a:t>
            </a:r>
            <a:endParaRPr sz="1400" b="0">
              <a:latin typeface="Times New Roman"/>
            </a:endParaRPr>
          </a:p>
          <a:p>
            <a:pPr indent="450213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В ходе контрольных (надзорных) мероприятий </a:t>
            </a:r>
            <a:r>
              <a:rPr sz="1400" b="0">
                <a:latin typeface="Times New Roman"/>
              </a:rPr>
              <a:t>выявлено </a:t>
            </a:r>
            <a:endParaRPr sz="1400" b="0">
              <a:latin typeface="Times New Roman"/>
            </a:endParaRPr>
          </a:p>
          <a:p>
            <a:pPr indent="450213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196</a:t>
            </a:r>
            <a:r>
              <a:rPr sz="1400" b="0">
                <a:latin typeface="Times New Roman"/>
              </a:rPr>
              <a:t> нарушени</a:t>
            </a:r>
            <a:r>
              <a:rPr sz="1400" b="0">
                <a:latin typeface="Times New Roman"/>
              </a:rPr>
              <a:t>й</a:t>
            </a:r>
            <a:r>
              <a:rPr sz="1400" b="0">
                <a:latin typeface="Times New Roman"/>
              </a:rPr>
              <a:t> </a:t>
            </a:r>
            <a:r>
              <a:rPr sz="1400" b="0">
                <a:latin typeface="Times New Roman"/>
              </a:rPr>
              <a:t>требований пожарной безопасности. </a:t>
            </a:r>
            <a:endParaRPr b="0"/>
          </a:p>
          <a:p>
            <a:pPr indent="450213" algn="just">
              <a:lnSpc>
                <a:spcPct val="100000"/>
              </a:lnSpc>
              <a:spcAft>
                <a:spcPts val="0"/>
              </a:spcAft>
              <a:defRPr/>
            </a:pP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Проведено 11</a:t>
            </a:r>
            <a:r>
              <a:rPr sz="1400" b="0">
                <a:latin typeface="Times New Roman"/>
              </a:rPr>
              <a:t> выездных обследовани</a:t>
            </a:r>
            <a:r>
              <a:rPr sz="1400" b="0">
                <a:latin typeface="Times New Roman"/>
              </a:rPr>
              <a:t>й</a:t>
            </a:r>
            <a:r>
              <a:rPr sz="1400" b="0">
                <a:latin typeface="Times New Roman"/>
              </a:rPr>
              <a:t> подвижного состава, </a:t>
            </a: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осмотрено 360 вагонов.</a:t>
            </a:r>
            <a:r>
              <a:rPr sz="1400" b="0">
                <a:latin typeface="Times New Roman"/>
              </a:rPr>
              <a:t> </a:t>
            </a:r>
            <a:r>
              <a:rPr sz="1400" b="0">
                <a:latin typeface="Times New Roman"/>
              </a:rPr>
              <a:t>Объявлено 7 Предостережений. </a:t>
            </a:r>
            <a:endParaRPr b="0"/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По вопросам пожарной безопасности Управлением проведено:</a:t>
            </a: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- 448</a:t>
            </a:r>
            <a:r>
              <a:rPr sz="1400" b="0">
                <a:latin typeface="Times New Roman"/>
              </a:rPr>
              <a:t> консультировани</a:t>
            </a:r>
            <a:r>
              <a:rPr sz="1400" b="0">
                <a:latin typeface="Times New Roman"/>
              </a:rPr>
              <a:t>я</a:t>
            </a:r>
            <a:r>
              <a:rPr sz="1400" b="0">
                <a:latin typeface="Times New Roman"/>
              </a:rPr>
              <a:t>;</a:t>
            </a: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- 3 </a:t>
            </a:r>
            <a:r>
              <a:rPr sz="1400" b="0">
                <a:latin typeface="Times New Roman"/>
              </a:rPr>
              <a:t>профилактически</a:t>
            </a:r>
            <a:r>
              <a:rPr sz="1400" b="0">
                <a:latin typeface="Times New Roman"/>
              </a:rPr>
              <a:t>х</a:t>
            </a:r>
            <a:r>
              <a:rPr sz="1400" b="0">
                <a:latin typeface="Times New Roman"/>
              </a:rPr>
              <a:t> визита</a:t>
            </a:r>
            <a:r>
              <a:rPr sz="1400" b="0">
                <a:latin typeface="Times New Roman"/>
              </a:rPr>
              <a:t>.</a:t>
            </a:r>
            <a:endParaRPr b="0"/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endParaRPr sz="1400" b="0">
              <a:latin typeface="Times New Roman"/>
            </a:endParaRPr>
          </a:p>
          <a:p>
            <a:pPr indent="450850" algn="l">
              <a:defRPr/>
            </a:pPr>
            <a:r>
              <a:rPr sz="1400" b="0">
                <a:solidFill>
                  <a:schemeClr val="tx1"/>
                </a:solidFill>
                <a:latin typeface="Times New Roman"/>
              </a:rPr>
              <a:t>ЗА ОТЧЕТНЫЙ ПЕРИОД 2025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(2024-5)ГОДА ПРИНЯТЫХ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</a:t>
            </a:r>
            <a:endParaRPr sz="1400" b="0">
              <a:solidFill>
                <a:schemeClr val="tx1"/>
              </a:solidFill>
              <a:latin typeface="Times New Roman"/>
            </a:endParaRPr>
          </a:p>
          <a:p>
            <a:pPr indent="450849" algn="l">
              <a:defRPr/>
            </a:pPr>
            <a:r>
              <a:rPr sz="1400" b="0">
                <a:solidFill>
                  <a:schemeClr val="tx1"/>
                </a:solidFill>
                <a:latin typeface="Times New Roman"/>
              </a:rPr>
              <a:t>К УЧЕТУ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ПОЖАР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ОВ НЕТ</a:t>
            </a:r>
            <a:r>
              <a:rPr lang="ru-RU" b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b="1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b="1">
              <a:latin typeface="Times New Roman"/>
              <a:cs typeface="Times New Roman"/>
            </a:endParaRPr>
          </a:p>
          <a:p>
            <a:pPr indent="450850" algn="just">
              <a:defRPr/>
            </a:pPr>
            <a:endParaRPr lang="ru-RU" b="1">
              <a:latin typeface="Times New Roman"/>
              <a:cs typeface="Times New Roman"/>
            </a:endParaRPr>
          </a:p>
        </p:txBody>
      </p:sp>
      <p:pic>
        <p:nvPicPr>
          <p:cNvPr id="59342484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514801" y="2004420"/>
            <a:ext cx="3524076" cy="2379312"/>
          </a:xfrm>
          <a:prstGeom prst="rect">
            <a:avLst/>
          </a:prstGeom>
        </p:spPr>
      </p:pic>
      <p:sp>
        <p:nvSpPr>
          <p:cNvPr id="646210033" name=""/>
          <p:cNvSpPr txBox="1"/>
          <p:nvPr/>
        </p:nvSpPr>
        <p:spPr bwMode="auto">
          <a:xfrm flipH="0" flipV="0">
            <a:off x="8757922" y="4790310"/>
            <a:ext cx="282394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0" y="684000"/>
            <a:ext cx="9151555" cy="1798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2.2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. Состояние безопасности при перевозке опасных 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грузов железнодорожным 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транспортом</a:t>
            </a:r>
            <a:endParaRPr lang="ru-RU" b="1" u="none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/>
          </a:p>
          <a:p>
            <a:pPr indent="531812" algn="just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2025 год на Горьковской и Куйбышевской железных дорогах допущено 4 происшествия при перевозке (транспортировке) опасных грузов (связанные с просыпанием (проливом) опасных грузов. Управлением расследовано 2 происшествия:</a:t>
            </a:r>
            <a:endParaRPr sz="1400" b="0">
              <a:latin typeface="Times New Roman"/>
              <a:cs typeface="Times New Roman"/>
            </a:endParaRPr>
          </a:p>
          <a:p>
            <a:pPr indent="531810" algn="just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06.03.2025 -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дистилляты газового конденсата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(струйная течь), виновник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ООО «Татнефть-Транс»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(КБШ);</a:t>
            </a:r>
            <a:endParaRPr sz="1400" b="0">
              <a:latin typeface="Times New Roman"/>
              <a:cs typeface="Times New Roman"/>
            </a:endParaRPr>
          </a:p>
          <a:p>
            <a:pPr indent="531811" algn="just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12.03.2025 - бензин моторный  капельная течь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(интенсивность более 60 кап/мин),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АО РН-Транс (КБШ).</a:t>
            </a:r>
            <a:endParaRPr sz="1400" b="0">
              <a:latin typeface="Times New Roman"/>
              <a:cs typeface="Times New Roman"/>
            </a:endParaRPr>
          </a:p>
          <a:p>
            <a:pPr indent="531813" algn="just">
              <a:defRPr/>
            </a:pPr>
            <a:endParaRPr lang="ru-RU" b="1">
              <a:latin typeface="Times New Roman"/>
              <a:cs typeface="Times New Roman"/>
            </a:endParaRPr>
          </a:p>
        </p:txBody>
      </p:sp>
      <p:pic>
        <p:nvPicPr>
          <p:cNvPr id="69755492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59907" y="2909398"/>
            <a:ext cx="4117806" cy="2080204"/>
          </a:xfrm>
          <a:prstGeom prst="rect">
            <a:avLst/>
          </a:prstGeom>
        </p:spPr>
      </p:pic>
      <p:pic>
        <p:nvPicPr>
          <p:cNvPr id="1176597038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777116" y="2909395"/>
            <a:ext cx="3712664" cy="2080203"/>
          </a:xfrm>
          <a:prstGeom prst="rect">
            <a:avLst/>
          </a:prstGeom>
        </p:spPr>
      </p:pic>
      <p:sp>
        <p:nvSpPr>
          <p:cNvPr id="1426471631" name=""/>
          <p:cNvSpPr txBox="1"/>
          <p:nvPr/>
        </p:nvSpPr>
        <p:spPr bwMode="auto">
          <a:xfrm flipH="0" flipV="0">
            <a:off x="8809598" y="4825072"/>
            <a:ext cx="292746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0" y="684000"/>
            <a:ext cx="9129335" cy="387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084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Профилактика</a:t>
            </a:r>
            <a:endParaRPr lang="ru-RU" sz="1300" b="1" i="0" u="none" strike="noStrike" cap="none" spc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84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2611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профилактических мероприятий, из них: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17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обязательных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профилактических визитов; 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886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Предостережений о недопустимости нарушения обязательных требований, из них: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по результатам выездных обследований – 220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по результатам наблюдений за соблюдением обязательных требований –  287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по иным основаниям – 52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Осуществлено 1698 (2534) консультиров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аний контролируемых лиц по вопросам обеспечения безопасности движения на путях общего и необщего пользования, пожарной безопасности на железнодорожном транспорте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отчетном периоде проведено и принято участие в 17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совещаниях с руководителями и специалистами, владельцами железнодорожных путей общего и необщего пользования, руководителями вагоноремонтных предприятий.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Контролируемым лицам направлено </a:t>
            </a:r>
            <a:r>
              <a:rPr lang="ru-RU" sz="13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34 (63)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информационных письма о фактах допущенных транспортных происшествий, на сайте Ространснадзора опубликовано 34 (63)информационных письма.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За отчетный перио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 в СМИ опубликовано 23 (19) статьи о деятельности Управления в области железнодорожного транспорта, инспекторским составом Управления за отчетный период 2025 года снято 2 видеорепортажа, которые опубликованы на телеканалах Приволжского федерального округа.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8 месяцев отчетного периода проведено 4 (3) Публичных обсуждений правоприменительной практики, в которых приняли участие 170 (95) человек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87207822" name=""/>
          <p:cNvSpPr txBox="1"/>
          <p:nvPr/>
        </p:nvSpPr>
        <p:spPr bwMode="auto">
          <a:xfrm flipH="0" flipV="0">
            <a:off x="8823503" y="4783357"/>
            <a:ext cx="279561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Р7-Офис/2024.4.2.721</Application>
  <DocSecurity>0</DocSecurity>
  <PresentationFormat>Экран (16:9)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Бокарева Виктория</dc:creator>
  <cp:keywords/>
  <dc:description/>
  <dc:identifier/>
  <dc:language/>
  <cp:lastModifiedBy>user</cp:lastModifiedBy>
  <cp:revision>467</cp:revision>
  <dcterms:created xsi:type="dcterms:W3CDTF">2019-06-10T12:14:31Z</dcterms:created>
  <dcterms:modified xsi:type="dcterms:W3CDTF">2025-09-17T13:04:26Z</dcterms:modified>
  <cp:category/>
  <cp:contentStatus/>
  <cp:version/>
</cp:coreProperties>
</file>